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24"/>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55E"/>
    <a:srgbClr val="469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717F5-AB6D-430D-800A-FE1EF4E57B83}" v="27" dt="2020-10-14T22:09:10.162"/>
    <p1510:client id="{6EBEE0F5-36CF-4400-84B3-3F2049F46AEC}" v="61" dt="2020-10-14T21:28:54.005"/>
    <p1510:client id="{9DF8C8A7-5B15-4721-96D0-CCAA22B43F71}" v="32" dt="2020-10-14T21:24:36.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7"/>
    <p:restoredTop sz="94662"/>
  </p:normalViewPr>
  <p:slideViewPr>
    <p:cSldViewPr snapToGrid="0">
      <p:cViewPr varScale="1">
        <p:scale>
          <a:sx n="204" d="100"/>
          <a:sy n="204" d="100"/>
        </p:scale>
        <p:origin x="488"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fire.org/first-amendment-library/decision/national-socialist-party-of-america-et-al-v-village-of-skoki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99b46a1c5_0_34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What is a protest?</a:t>
            </a:r>
            <a:endParaRPr/>
          </a:p>
          <a:p>
            <a:pPr marL="0" lvl="0" indent="0" algn="l" rtl="0">
              <a:lnSpc>
                <a:spcPct val="115000"/>
              </a:lnSpc>
              <a:spcBef>
                <a:spcPts val="0"/>
              </a:spcBef>
              <a:spcAft>
                <a:spcPts val="0"/>
              </a:spcAft>
              <a:buClr>
                <a:schemeClr val="dk1"/>
              </a:buClr>
              <a:buSzPts val="1100"/>
              <a:buFont typeface="Arial"/>
              <a:buNone/>
            </a:pPr>
            <a:r>
              <a:rPr lang="en" i="1">
                <a:solidFill>
                  <a:schemeClr val="dk1"/>
                </a:solidFill>
                <a:highlight>
                  <a:srgbClr val="FFFFFF"/>
                </a:highlight>
              </a:rPr>
              <a:t>A protest is a public expression of objection, disapproval, or dissent towards an idea or action.</a:t>
            </a:r>
            <a:endParaRPr/>
          </a:p>
        </p:txBody>
      </p:sp>
      <p:sp>
        <p:nvSpPr>
          <p:cNvPr id="124" name="Google Shape;124;g999b46a1c5_0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99b46a1c5_0_3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Time, place, and manner restrictions legal limitations on when, where, and how free speech and protest rights are exercised</a:t>
            </a:r>
            <a:endParaRPr/>
          </a:p>
        </p:txBody>
      </p:sp>
      <p:sp>
        <p:nvSpPr>
          <p:cNvPr id="189" name="Google Shape;189;g999b46a1c5_0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b3951e9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b3951e9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9b3951e9e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9b3951e9e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b3951e9e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b3951e9e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99b46a1c5_0_25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4" name="Google Shape;214;g999b46a1c5_0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b3951e9e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b3951e9e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b3951e9e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b3951e9e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NSPA v. Skokie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999b46a1c5_0_35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3" name="Google Shape;233;g999b46a1c5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9b3951e9e3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9b3951e9e3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lnSpc>
                <a:spcPct val="90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Texas v Johnson (1989)</a:t>
            </a:r>
            <a:endParaRPr lang="en-US" sz="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b3951e9e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b3951e9e3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Also known as the Heckler’s Veto, no platforming, silencing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99b46a1c5_0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30" name="Google Shape;130;g999b46a1c5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b3951e9e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9b3951e9e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en"/>
              <a:t>This is an example of shouting someone down or using The Heckler’s Veto.</a:t>
            </a:r>
            <a:endParaRPr lang="en-US"/>
          </a:p>
          <a:p>
            <a:pPr marL="0" lvl="0" indent="0" algn="l" rtl="0">
              <a:lnSpc>
                <a:spcPct val="115000"/>
              </a:lnSpc>
              <a:spcBef>
                <a:spcPts val="0"/>
              </a:spcBef>
              <a:spcAft>
                <a:spcPts val="0"/>
              </a:spcAft>
              <a:buClr>
                <a:schemeClr val="dk1"/>
              </a:buClr>
              <a:buSzPts val="1100"/>
              <a:buFont typeface="Arial"/>
              <a:buNone/>
            </a:pPr>
            <a:r>
              <a:rPr lang="en" i="1">
                <a:solidFill>
                  <a:schemeClr val="dk1"/>
                </a:solidFill>
              </a:rPr>
              <a:t>“Shouting down” is the act of silencing someone with whom you disagree with by preventing them from being heard by shouting at them.</a:t>
            </a:r>
            <a:endParaRPr/>
          </a:p>
          <a:p>
            <a:pPr marL="0" lvl="0" indent="0" algn="l" rtl="0">
              <a:spcBef>
                <a:spcPts val="0"/>
              </a:spcBef>
              <a:spcAft>
                <a:spcPts val="0"/>
              </a:spcAft>
              <a:buNone/>
            </a:pPr>
            <a:r>
              <a:rPr lang="en"/>
              <a:t>At 2:18, one of the disruptors says he is exercising his right to peaceably assemble. He demonstrates a clear misunderstanding of the First Amendment.</a:t>
            </a:r>
            <a:endParaRPr/>
          </a:p>
          <a:p>
            <a:pPr marL="0" lvl="0" indent="0" algn="l" rtl="0">
              <a:spcBef>
                <a:spcPts val="0"/>
              </a:spcBef>
              <a:spcAft>
                <a:spcPts val="0"/>
              </a:spcAft>
              <a:buNone/>
            </a:pPr>
            <a:r>
              <a:rPr lang="en"/>
              <a:t>The audience member who says he is there to listen demonstrates how silencing others not only deprives the speaker’s right to free speech, but the listeners’ rights to hear what the speaker has to say. The philosophical aspect of this point is examined in John Stuart Mill’s “On Liberty.”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aee9c347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9aee9c347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99b46a1c5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4" name="Google Shape;264;g999b46a1c5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99b46a1c5_0_1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999b46a1c5_0_1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aee9c347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What is a petition?</a:t>
            </a:r>
            <a:endParaRPr/>
          </a:p>
          <a:p>
            <a:pPr marL="0" lvl="0" indent="0" algn="l" rtl="0">
              <a:lnSpc>
                <a:spcPct val="115000"/>
              </a:lnSpc>
              <a:spcBef>
                <a:spcPts val="0"/>
              </a:spcBef>
              <a:spcAft>
                <a:spcPts val="0"/>
              </a:spcAft>
              <a:buClr>
                <a:schemeClr val="dk1"/>
              </a:buClr>
              <a:buSzPts val="1100"/>
              <a:buFont typeface="Arial"/>
              <a:buNone/>
            </a:pPr>
            <a:r>
              <a:rPr lang="en" i="1">
                <a:solidFill>
                  <a:schemeClr val="dk1"/>
                </a:solidFill>
                <a:highlight>
                  <a:srgbClr val="FFFFFF"/>
                </a:highlight>
              </a:rPr>
              <a:t>A petition is a request to do something, most commonly addressed to a government official or public entity and signed by many people.</a:t>
            </a:r>
            <a:endParaRPr/>
          </a:p>
        </p:txBody>
      </p:sp>
      <p:sp>
        <p:nvSpPr>
          <p:cNvPr id="150" name="Google Shape;150;g9aee9c347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aee9c34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aee9c34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99b46a1c5_0_34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What is picketing?</a:t>
            </a:r>
            <a:endParaRPr/>
          </a:p>
          <a:p>
            <a:pPr marL="0" lvl="0" indent="0" algn="l" rtl="0">
              <a:lnSpc>
                <a:spcPct val="115000"/>
              </a:lnSpc>
              <a:spcBef>
                <a:spcPts val="0"/>
              </a:spcBef>
              <a:spcAft>
                <a:spcPts val="0"/>
              </a:spcAft>
              <a:buClr>
                <a:schemeClr val="dk1"/>
              </a:buClr>
              <a:buSzPts val="1100"/>
              <a:buFont typeface="Arial"/>
              <a:buNone/>
            </a:pPr>
            <a:r>
              <a:rPr lang="en" i="1">
                <a:solidFill>
                  <a:schemeClr val="dk1"/>
                </a:solidFill>
                <a:highlight>
                  <a:srgbClr val="FFFFFF"/>
                </a:highlight>
              </a:rPr>
              <a:t>Picketing is a form of protest in which people congregate outside of a location where an event is taking place.</a:t>
            </a:r>
            <a:endParaRPr i="1">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FF"/>
                </a:highlight>
              </a:rPr>
              <a:t>What is a counter-demonstration?</a:t>
            </a: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i="1">
                <a:solidFill>
                  <a:schemeClr val="dk1"/>
                </a:solidFill>
                <a:highlight>
                  <a:srgbClr val="FFFFFF"/>
                </a:highlight>
              </a:rPr>
              <a:t>A counter-demonstration is a public demonstration organized in order to express opposition to the aims of another demonstration, often held in close proximity to an ideologically opposite protest or demonstration</a:t>
            </a:r>
            <a:endParaRPr>
              <a:solidFill>
                <a:schemeClr val="dk1"/>
              </a:solidFill>
              <a:highlight>
                <a:srgbClr val="FFFFFF"/>
              </a:highlight>
            </a:endParaRPr>
          </a:p>
        </p:txBody>
      </p:sp>
      <p:sp>
        <p:nvSpPr>
          <p:cNvPr id="163" name="Google Shape;163;g999b46a1c5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99b46a1c5_0_5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70" name="Google Shape;170;g999b46a1c5_0_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99b46a1c5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999b46a1c5_0_5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177" name="Google Shape;177;g999b46a1c5_0_51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99b46a1c5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Generally, the legal standard for what constitutes unprotected speech is high. To be guilty of any of these crimes, there must be crystal clear evidence.</a:t>
            </a:r>
            <a:endParaRPr/>
          </a:p>
          <a:p>
            <a:pPr marL="0" lvl="0" indent="0" algn="l" rtl="0">
              <a:lnSpc>
                <a:spcPct val="100000"/>
              </a:lnSpc>
              <a:spcBef>
                <a:spcPts val="0"/>
              </a:spcBef>
              <a:spcAft>
                <a:spcPts val="0"/>
              </a:spcAft>
              <a:buClr>
                <a:schemeClr val="dk1"/>
              </a:buClr>
              <a:buSzPts val="1200"/>
              <a:buFont typeface="Calibri"/>
              <a:buNone/>
            </a:pPr>
            <a:r>
              <a:rPr lang="en"/>
              <a:t>To be classified as obscenity, the work or expression must, taken as a whole, lack any serious literary, political, artistic, or scientific value to a reasonable person.</a:t>
            </a:r>
            <a:endParaRPr/>
          </a:p>
          <a:p>
            <a:pPr marL="0" lvl="0" indent="0" algn="l" rtl="0">
              <a:lnSpc>
                <a:spcPct val="100000"/>
              </a:lnSpc>
              <a:spcBef>
                <a:spcPts val="0"/>
              </a:spcBef>
              <a:spcAft>
                <a:spcPts val="0"/>
              </a:spcAft>
              <a:buClr>
                <a:schemeClr val="dk1"/>
              </a:buClr>
              <a:buSzPts val="1200"/>
              <a:buFont typeface="Calibri"/>
              <a:buNone/>
            </a:pPr>
            <a:r>
              <a:rPr lang="en"/>
              <a:t>Libel is written defamation and slander is spoken defamation</a:t>
            </a:r>
            <a:endParaRPr/>
          </a:p>
        </p:txBody>
      </p:sp>
      <p:sp>
        <p:nvSpPr>
          <p:cNvPr id="183" name="Google Shape;183;g999b46a1c5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59" name="Google Shape;59;p14"/>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0" name="Google Shape;60;p14"/>
          <p:cNvSpPr txBox="1">
            <a:spLocks noGrp="1"/>
          </p:cNvSpPr>
          <p:nvPr>
            <p:ph type="dt" idx="10"/>
          </p:nvPr>
        </p:nvSpPr>
        <p:spPr>
          <a:xfrm>
            <a:off x="685800" y="4767263"/>
            <a:ext cx="19050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rot="5400000">
            <a:off x="5463748" y="1371628"/>
            <a:ext cx="4388700" cy="20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118" name="Google Shape;118;p23"/>
          <p:cNvSpPr txBox="1">
            <a:spLocks noGrp="1"/>
          </p:cNvSpPr>
          <p:nvPr>
            <p:ph type="body" idx="1"/>
          </p:nvPr>
        </p:nvSpPr>
        <p:spPr>
          <a:xfrm rot="5400000">
            <a:off x="1272748" y="-609573"/>
            <a:ext cx="4388700" cy="6019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4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5"/>
          <p:cNvSpPr txBox="1">
            <a:spLocks noGrp="1"/>
          </p:cNvSpPr>
          <p:nvPr>
            <p:ph type="dt" idx="10"/>
          </p:nvPr>
        </p:nvSpPr>
        <p:spPr>
          <a:xfrm>
            <a:off x="1097934" y="4767263"/>
            <a:ext cx="14928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15"/>
          <p:cNvSpPr txBox="1">
            <a:spLocks noGrp="1"/>
          </p:cNvSpPr>
          <p:nvPr>
            <p:ph type="title"/>
          </p:nvPr>
        </p:nvSpPr>
        <p:spPr>
          <a:xfrm>
            <a:off x="1097934" y="205978"/>
            <a:ext cx="75888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68" name="Google Shape;68;p15"/>
          <p:cNvSpPr txBox="1">
            <a:spLocks noGrp="1"/>
          </p:cNvSpPr>
          <p:nvPr>
            <p:ph type="body" idx="1"/>
          </p:nvPr>
        </p:nvSpPr>
        <p:spPr>
          <a:xfrm>
            <a:off x="1097934" y="1200150"/>
            <a:ext cx="7588800" cy="3394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4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1097934" y="205978"/>
            <a:ext cx="73659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71" name="Google Shape;71;p16"/>
          <p:cNvSpPr txBox="1">
            <a:spLocks noGrp="1"/>
          </p:cNvSpPr>
          <p:nvPr>
            <p:ph type="body" idx="1"/>
          </p:nvPr>
        </p:nvSpPr>
        <p:spPr>
          <a:xfrm>
            <a:off x="1097934" y="1151334"/>
            <a:ext cx="3399600" cy="480000"/>
          </a:xfrm>
          <a:prstGeom prst="rect">
            <a:avLst/>
          </a:prstGeom>
          <a:noFill/>
          <a:ln>
            <a:noFill/>
          </a:ln>
        </p:spPr>
        <p:txBody>
          <a:bodyPr spcFirstLastPara="1" wrap="square" lIns="91425" tIns="91425" rIns="91425" bIns="91425" anchor="b" anchorCtr="0">
            <a:noAutofit/>
          </a:bodyPr>
          <a:lstStyle>
            <a:lvl1pPr marL="457200" marR="0" lvl="0" indent="-381000" algn="l" rtl="0">
              <a:lnSpc>
                <a:spcPct val="100000"/>
              </a:lnSpc>
              <a:spcBef>
                <a:spcPts val="480"/>
              </a:spcBef>
              <a:spcAft>
                <a:spcPts val="0"/>
              </a:spcAft>
              <a:buClr>
                <a:srgbClr val="DF6840"/>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1097934" y="1631156"/>
            <a:ext cx="3399600" cy="2963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4826000" y="1151334"/>
            <a:ext cx="3637800" cy="480000"/>
          </a:xfrm>
          <a:prstGeom prst="rect">
            <a:avLst/>
          </a:prstGeom>
          <a:noFill/>
          <a:ln>
            <a:noFill/>
          </a:ln>
        </p:spPr>
        <p:txBody>
          <a:bodyPr spcFirstLastPara="1" wrap="square" lIns="91425" tIns="91425" rIns="91425" bIns="91425" anchor="b" anchorCtr="0">
            <a:noAutofit/>
          </a:bodyPr>
          <a:lstStyle>
            <a:lvl1pPr marL="457200" marR="0" lvl="0" indent="-381000" algn="l" rtl="0">
              <a:lnSpc>
                <a:spcPct val="100000"/>
              </a:lnSpc>
              <a:spcBef>
                <a:spcPts val="480"/>
              </a:spcBef>
              <a:spcAft>
                <a:spcPts val="0"/>
              </a:spcAft>
              <a:buClr>
                <a:srgbClr val="DF6840"/>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body" idx="4"/>
          </p:nvPr>
        </p:nvSpPr>
        <p:spPr>
          <a:xfrm>
            <a:off x="4826000" y="1631156"/>
            <a:ext cx="3637800" cy="2963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dt" idx="10"/>
          </p:nvPr>
        </p:nvSpPr>
        <p:spPr>
          <a:xfrm>
            <a:off x="1097934" y="4767263"/>
            <a:ext cx="14928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722312" y="3305175"/>
            <a:ext cx="7772400" cy="1021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80" name="Google Shape;80;p17"/>
          <p:cNvSpPr txBox="1">
            <a:spLocks noGrp="1"/>
          </p:cNvSpPr>
          <p:nvPr>
            <p:ph type="body" idx="1"/>
          </p:nvPr>
        </p:nvSpPr>
        <p:spPr>
          <a:xfrm>
            <a:off x="722312" y="2180035"/>
            <a:ext cx="7772400" cy="1125300"/>
          </a:xfrm>
          <a:prstGeom prst="rect">
            <a:avLst/>
          </a:prstGeom>
          <a:noFill/>
          <a:ln>
            <a:noFill/>
          </a:ln>
        </p:spPr>
        <p:txBody>
          <a:bodyPr spcFirstLastPara="1" wrap="square" lIns="91425" tIns="91425" rIns="91425" bIns="91425" anchor="b" anchorCtr="0">
            <a:noAutofit/>
          </a:bodyPr>
          <a:lstStyle>
            <a:lvl1pPr marL="457200" marR="0" lvl="0" indent="-355600" algn="l" rtl="0">
              <a:lnSpc>
                <a:spcPct val="100000"/>
              </a:lnSpc>
              <a:spcBef>
                <a:spcPts val="400"/>
              </a:spcBef>
              <a:spcAft>
                <a:spcPts val="0"/>
              </a:spcAft>
              <a:buClr>
                <a:srgbClr val="888888"/>
              </a:buClr>
              <a:buSzPts val="2000"/>
              <a:buFont typeface="Arial"/>
              <a:buChar char="●"/>
              <a:defRPr sz="2000" b="0" i="0" u="none" strike="noStrike" cap="none">
                <a:solidFill>
                  <a:srgbClr val="888888"/>
                </a:solidFill>
                <a:latin typeface="Calibri"/>
                <a:ea typeface="Calibri"/>
                <a:cs typeface="Calibri"/>
                <a:sym typeface="Calibri"/>
              </a:defRPr>
            </a:lvl1pPr>
            <a:lvl2pPr marL="914400" marR="0" lvl="1" indent="-342900" algn="l" rtl="0">
              <a:lnSpc>
                <a:spcPct val="100000"/>
              </a:lnSpc>
              <a:spcBef>
                <a:spcPts val="360"/>
              </a:spcBef>
              <a:spcAft>
                <a:spcPts val="0"/>
              </a:spcAft>
              <a:buClr>
                <a:srgbClr val="888888"/>
              </a:buClr>
              <a:buSzPts val="1800"/>
              <a:buFont typeface="Arial"/>
              <a:buChar char="○"/>
              <a:defRPr sz="1800" b="0" i="0" u="none" strike="noStrike" cap="none">
                <a:solidFill>
                  <a:srgbClr val="888888"/>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888888"/>
              </a:buClr>
              <a:buSzPts val="1600"/>
              <a:buFont typeface="Arial"/>
              <a:buChar char="■"/>
              <a:defRPr sz="1600" b="0" i="0" u="none" strike="noStrike" cap="none">
                <a:solidFill>
                  <a:srgbClr val="888888"/>
                </a:solidFill>
                <a:latin typeface="Calibri"/>
                <a:ea typeface="Calibri"/>
                <a:cs typeface="Calibri"/>
                <a:sym typeface="Calibri"/>
              </a:defRPr>
            </a:lvl3pPr>
            <a:lvl4pPr marL="1828800" marR="0" lvl="3"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5pPr>
            <a:lvl6pPr marL="2743200" marR="0" lvl="5"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6pPr>
            <a:lvl7pPr marL="3200400" marR="0" lvl="6"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7pPr>
            <a:lvl8pPr marL="3657600" marR="0" lvl="7"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8pPr>
            <a:lvl9pPr marL="4114800" marR="0" lvl="8"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9pPr>
          </a:lstStyle>
          <a:p>
            <a:endParaRPr/>
          </a:p>
        </p:txBody>
      </p:sp>
      <p:sp>
        <p:nvSpPr>
          <p:cNvPr id="81" name="Google Shape;81;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86" name="Google Shape;86;p18"/>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8"/>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6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93" name="Google Shape;93;p1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98" name="Google Shape;98;p20"/>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4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99" name="Google Shape;99;p20"/>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3pPr>
            <a:lvl4pPr marL="1828800" marR="0" lvl="3"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4pPr>
            <a:lvl5pPr marL="2286000" marR="0" lvl="4"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5pPr>
            <a:lvl6pPr marL="2743200" marR="0" lvl="5"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100" name="Google Shape;100;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105" name="Google Shape;105;p21"/>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6" name="Google Shape;106;p21"/>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3pPr>
            <a:lvl4pPr marL="1828800" marR="0" lvl="3"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4pPr>
            <a:lvl5pPr marL="2286000" marR="0" lvl="4"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5pPr>
            <a:lvl6pPr marL="2743200" marR="0" lvl="5"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107" name="Google Shape;107;p2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112" name="Google Shape;112;p22"/>
          <p:cNvSpPr txBox="1">
            <a:spLocks noGrp="1"/>
          </p:cNvSpPr>
          <p:nvPr>
            <p:ph type="body" idx="1"/>
          </p:nvPr>
        </p:nvSpPr>
        <p:spPr>
          <a:xfrm rot="5400000">
            <a:off x="2874748" y="-1217400"/>
            <a:ext cx="3394500" cy="8229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4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13" name="Google Shape;113;p2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97934" y="205978"/>
            <a:ext cx="75888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1097934" y="1200150"/>
            <a:ext cx="7588800" cy="3394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4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1097934" y="4767263"/>
            <a:ext cx="14928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13" descr="Sidebar.jpg"/>
          <p:cNvPicPr preferRelativeResize="0"/>
          <p:nvPr/>
        </p:nvPicPr>
        <p:blipFill rotWithShape="1">
          <a:blip r:embed="rId12">
            <a:alphaModFix/>
          </a:blip>
          <a:srcRect/>
          <a:stretch/>
        </p:blipFill>
        <p:spPr>
          <a:xfrm>
            <a:off x="0" y="-36873"/>
            <a:ext cx="413020" cy="51988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R8qSgyLgDZc?feature=oembed" TargetMode="External"/><Relationship Id="rId5" Type="http://schemas.openxmlformats.org/officeDocument/2006/relationships/image" Target="../media/image13.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G77MO8AJVIM?feature=oembed" TargetMode="External"/><Relationship Id="rId5" Type="http://schemas.openxmlformats.org/officeDocument/2006/relationships/image" Target="../media/image15.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bczXWdKjGws?feature=oembed" TargetMode="External"/><Relationship Id="rId5" Type="http://schemas.openxmlformats.org/officeDocument/2006/relationships/image" Target="../media/image16.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5" name="Google Shape;88;p1">
            <a:extLst>
              <a:ext uri="{FF2B5EF4-FFF2-40B4-BE49-F238E27FC236}">
                <a16:creationId xmlns:a16="http://schemas.microsoft.com/office/drawing/2014/main" id="{28A56936-D7F9-F840-8452-867B92F4DFF8}"/>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26" name="Google Shape;126;p24"/>
          <p:cNvSpPr txBox="1">
            <a:spLocks noGrp="1"/>
          </p:cNvSpPr>
          <p:nvPr>
            <p:ph type="title"/>
          </p:nvPr>
        </p:nvSpPr>
        <p:spPr>
          <a:xfrm>
            <a:off x="1089653" y="897434"/>
            <a:ext cx="6918900" cy="745500"/>
          </a:xfrm>
          <a:prstGeom prst="rect">
            <a:avLst/>
          </a:prstGeom>
          <a:noFill/>
          <a:ln>
            <a:noFill/>
          </a:ln>
        </p:spPr>
        <p:txBody>
          <a:bodyPr spcFirstLastPara="1" wrap="square" lIns="68550" tIns="34275" rIns="68550" bIns="34275" anchor="ctr" anchorCtr="0">
            <a:noAutofit/>
          </a:bodyPr>
          <a:lstStyle/>
          <a:p>
            <a:pPr marL="0" lvl="0" indent="0" rtl="0">
              <a:lnSpc>
                <a:spcPct val="90000"/>
              </a:lnSpc>
              <a:spcBef>
                <a:spcPts val="0"/>
              </a:spcBef>
              <a:spcAft>
                <a:spcPts val="0"/>
              </a:spcAft>
              <a:buSzPts val="1100"/>
              <a:buNone/>
            </a:pPr>
            <a:r>
              <a:rPr lang="en-US" sz="4000" b="1" dirty="0">
                <a:solidFill>
                  <a:srgbClr val="EE655E"/>
                </a:solidFill>
                <a:latin typeface="National Bold" panose="02000503000000020004" pitchFamily="2" charset="77"/>
                <a:ea typeface="National Bold" panose="02000503000000020004" pitchFamily="2" charset="77"/>
                <a:cs typeface="National Light Italic" pitchFamily="2" charset="77"/>
              </a:rPr>
              <a:t>RIGHT TO PROTEST</a:t>
            </a:r>
          </a:p>
        </p:txBody>
      </p:sp>
      <p:pic>
        <p:nvPicPr>
          <p:cNvPr id="127" name="Google Shape;127;p24"/>
          <p:cNvPicPr preferRelativeResize="0"/>
          <p:nvPr/>
        </p:nvPicPr>
        <p:blipFill>
          <a:blip r:embed="rId4">
            <a:alphaModFix/>
          </a:blip>
          <a:stretch>
            <a:fillRect/>
          </a:stretch>
        </p:blipFill>
        <p:spPr>
          <a:xfrm>
            <a:off x="2054269" y="1642934"/>
            <a:ext cx="5035462" cy="34488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4" name="Google Shape;96;p2">
            <a:extLst>
              <a:ext uri="{FF2B5EF4-FFF2-40B4-BE49-F238E27FC236}">
                <a16:creationId xmlns:a16="http://schemas.microsoft.com/office/drawing/2014/main" id="{1213DB7D-6EBE-8140-AF94-12736F6DDBAD}"/>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91" name="Google Shape;191;p34"/>
          <p:cNvSpPr txBox="1">
            <a:spLocks noGrp="1"/>
          </p:cNvSpPr>
          <p:nvPr>
            <p:ph type="title"/>
          </p:nvPr>
        </p:nvSpPr>
        <p:spPr>
          <a:xfrm>
            <a:off x="717550" y="610600"/>
            <a:ext cx="7460100" cy="7455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SzPts val="1100"/>
              <a:buNone/>
            </a:pPr>
            <a:r>
              <a:rPr lang="en" sz="3600" dirty="0">
                <a:solidFill>
                  <a:srgbClr val="EE655E"/>
                </a:solidFill>
                <a:latin typeface="National Book" panose="02000503000000020004" pitchFamily="2" charset="77"/>
                <a:ea typeface="National Book" panose="02000503000000020004" pitchFamily="2" charset="77"/>
              </a:rPr>
              <a:t>Time, place, and manner restrictions</a:t>
            </a:r>
            <a:endParaRPr sz="3600" dirty="0">
              <a:solidFill>
                <a:srgbClr val="EE655E"/>
              </a:solidFill>
              <a:latin typeface="National Book" panose="02000503000000020004" pitchFamily="2" charset="77"/>
              <a:ea typeface="National Book" panose="02000503000000020004" pitchFamily="2" charset="77"/>
            </a:endParaRPr>
          </a:p>
        </p:txBody>
      </p:sp>
      <p:sp>
        <p:nvSpPr>
          <p:cNvPr id="192" name="Google Shape;192;p34"/>
          <p:cNvSpPr txBox="1">
            <a:spLocks noGrp="1"/>
          </p:cNvSpPr>
          <p:nvPr>
            <p:ph type="body" idx="1"/>
          </p:nvPr>
        </p:nvSpPr>
        <p:spPr>
          <a:xfrm>
            <a:off x="628650" y="1669849"/>
            <a:ext cx="7886700" cy="3333000"/>
          </a:xfrm>
          <a:prstGeom prst="rect">
            <a:avLst/>
          </a:prstGeom>
          <a:noFill/>
          <a:ln>
            <a:noFill/>
          </a:ln>
        </p:spPr>
        <p:txBody>
          <a:bodyPr spcFirstLastPara="1" wrap="square" lIns="68550" tIns="34275" rIns="68550" bIns="34275" anchor="t" anchorCtr="0">
            <a:noAutofit/>
          </a:bodyPr>
          <a:lstStyle/>
          <a:p>
            <a:pPr marL="457200" lvl="0" indent="-355600" algn="l" rtl="0">
              <a:lnSpc>
                <a:spcPct val="90000"/>
              </a:lnSpc>
              <a:spcBef>
                <a:spcPts val="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Courts have ruled that reasonable </a:t>
            </a:r>
            <a:r>
              <a:rPr lang="en" sz="1800" b="1" dirty="0">
                <a:latin typeface="National Book Italic" panose="02000503000000020004" pitchFamily="2" charset="77"/>
                <a:ea typeface="National Book Italic" panose="02000503000000020004" pitchFamily="2" charset="77"/>
              </a:rPr>
              <a:t>time, place, and manner</a:t>
            </a:r>
            <a:r>
              <a:rPr lang="en" sz="1800" dirty="0">
                <a:latin typeface="National Book" panose="02000503000000020004" pitchFamily="2" charset="77"/>
                <a:ea typeface="National Book" panose="02000503000000020004" pitchFamily="2" charset="77"/>
              </a:rPr>
              <a:t> limits may be imposed on speech, but authorities </a:t>
            </a:r>
            <a:r>
              <a:rPr lang="en" sz="1800" i="1" dirty="0">
                <a:latin typeface="National Book Italic" panose="02000503000000020004" pitchFamily="2" charset="77"/>
                <a:ea typeface="National Book Italic" panose="02000503000000020004" pitchFamily="2" charset="77"/>
              </a:rPr>
              <a:t>generally </a:t>
            </a:r>
            <a:r>
              <a:rPr lang="en" sz="1800" dirty="0">
                <a:latin typeface="National Book" panose="02000503000000020004" pitchFamily="2" charset="77"/>
                <a:ea typeface="National Book" panose="02000503000000020004" pitchFamily="2" charset="77"/>
              </a:rPr>
              <a:t>may not control the content of that speech. </a:t>
            </a:r>
            <a:endParaRPr sz="1800" dirty="0">
              <a:latin typeface="National Book" panose="02000503000000020004" pitchFamily="2" charset="77"/>
              <a:ea typeface="National Book" panose="02000503000000020004" pitchFamily="2" charset="77"/>
            </a:endParaRPr>
          </a:p>
          <a:p>
            <a:pPr marL="800100" lvl="0" indent="-342900" algn="l" rtl="0">
              <a:lnSpc>
                <a:spcPct val="90000"/>
              </a:lnSpc>
              <a:spcBef>
                <a:spcPts val="0"/>
              </a:spcBef>
              <a:spcAft>
                <a:spcPts val="0"/>
              </a:spcAft>
              <a:buClr>
                <a:srgbClr val="4696C8"/>
              </a:buClr>
              <a:buSzPct val="75000"/>
              <a:buFont typeface="Arial" panose="020B0604020202020204" pitchFamily="34" charset="0"/>
              <a:buChar char="•"/>
            </a:pPr>
            <a:endParaRPr sz="1800" dirty="0">
              <a:latin typeface="National Book" panose="02000503000000020004" pitchFamily="2" charset="77"/>
              <a:ea typeface="National Book" panose="02000503000000020004" pitchFamily="2" charset="77"/>
            </a:endParaRPr>
          </a:p>
          <a:p>
            <a:pPr marL="457200" lvl="0" indent="-355600" algn="l" rtl="0">
              <a:spcBef>
                <a:spcPts val="64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This means limits on </a:t>
            </a:r>
            <a:r>
              <a:rPr lang="en" sz="1800" u="sng" dirty="0">
                <a:latin typeface="National Book" panose="02000503000000020004" pitchFamily="2" charset="77"/>
                <a:ea typeface="National Book" panose="02000503000000020004" pitchFamily="2" charset="77"/>
              </a:rPr>
              <a:t>when</a:t>
            </a:r>
            <a:r>
              <a:rPr lang="en" sz="1800" dirty="0">
                <a:latin typeface="National Book" panose="02000503000000020004" pitchFamily="2" charset="77"/>
                <a:ea typeface="National Book" panose="02000503000000020004" pitchFamily="2" charset="77"/>
              </a:rPr>
              <a:t>, </a:t>
            </a:r>
            <a:r>
              <a:rPr lang="en" sz="1800" u="sng" dirty="0">
                <a:latin typeface="National Book" panose="02000503000000020004" pitchFamily="2" charset="77"/>
                <a:ea typeface="National Book" panose="02000503000000020004" pitchFamily="2" charset="77"/>
              </a:rPr>
              <a:t>where</a:t>
            </a:r>
            <a:r>
              <a:rPr lang="en" sz="1800" dirty="0">
                <a:latin typeface="National Book" panose="02000503000000020004" pitchFamily="2" charset="77"/>
                <a:ea typeface="National Book" panose="02000503000000020004" pitchFamily="2" charset="77"/>
              </a:rPr>
              <a:t> and </a:t>
            </a:r>
            <a:r>
              <a:rPr lang="en" sz="1800" u="sng" dirty="0">
                <a:latin typeface="National Book" panose="02000503000000020004" pitchFamily="2" charset="77"/>
                <a:ea typeface="National Book" panose="02000503000000020004" pitchFamily="2" charset="77"/>
              </a:rPr>
              <a:t>how</a:t>
            </a:r>
            <a:r>
              <a:rPr lang="en" sz="1800" dirty="0">
                <a:latin typeface="National Book" panose="02000503000000020004" pitchFamily="2" charset="77"/>
                <a:ea typeface="National Book" panose="02000503000000020004" pitchFamily="2" charset="77"/>
              </a:rPr>
              <a:t> you may exercise your free speech rights. </a:t>
            </a:r>
            <a:endParaRPr sz="1800" dirty="0">
              <a:latin typeface="National Book" panose="02000503000000020004" pitchFamily="2" charset="77"/>
              <a:ea typeface="National Book" panose="02000503000000020004" pitchFamily="2" charset="77"/>
            </a:endParaRPr>
          </a:p>
          <a:p>
            <a:pPr marL="800100" lvl="0" indent="-342900" algn="l" rtl="0">
              <a:spcBef>
                <a:spcPts val="640"/>
              </a:spcBef>
              <a:spcAft>
                <a:spcPts val="0"/>
              </a:spcAft>
              <a:buClr>
                <a:srgbClr val="4696C8"/>
              </a:buClr>
              <a:buSzPct val="75000"/>
              <a:buFont typeface="Arial" panose="020B0604020202020204" pitchFamily="34" charset="0"/>
              <a:buChar char="•"/>
            </a:pPr>
            <a:endParaRPr sz="1800" dirty="0">
              <a:latin typeface="National Book" panose="02000503000000020004" pitchFamily="2" charset="77"/>
              <a:ea typeface="National Book" panose="02000503000000020004" pitchFamily="2" charset="77"/>
            </a:endParaRPr>
          </a:p>
          <a:p>
            <a:pPr marL="457200" lvl="0" indent="-355600" algn="l" rtl="0">
              <a:lnSpc>
                <a:spcPct val="90000"/>
              </a:lnSpc>
              <a:spcBef>
                <a:spcPts val="75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Private institutions are free to define their own rules, and some choose to limit speech and/or</a:t>
            </a:r>
            <a:r>
              <a:rPr lang="en" sz="1800" dirty="0">
                <a:solidFill>
                  <a:srgbClr val="000000"/>
                </a:solidFill>
                <a:latin typeface="National Book" panose="02000503000000020004" pitchFamily="2" charset="77"/>
                <a:ea typeface="National Book" panose="02000503000000020004" pitchFamily="2" charset="77"/>
              </a:rPr>
              <a:t> regulate protesting.</a:t>
            </a:r>
            <a:endParaRPr sz="1800" b="1" dirty="0">
              <a:solidFill>
                <a:srgbClr val="000000"/>
              </a:solidFill>
              <a:latin typeface="National Book Italic" panose="02000503000000020004" pitchFamily="2" charset="77"/>
              <a:ea typeface="National Book Italic" panose="02000503000000020004" pitchFamily="2" charset="77"/>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4" name="Google Shape;96;p2">
            <a:extLst>
              <a:ext uri="{FF2B5EF4-FFF2-40B4-BE49-F238E27FC236}">
                <a16:creationId xmlns:a16="http://schemas.microsoft.com/office/drawing/2014/main" id="{47FC1DAB-A83C-6047-A5D2-FE8A6C2BC894}"/>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97" name="Google Shape;197;p35"/>
          <p:cNvSpPr txBox="1">
            <a:spLocks noGrp="1"/>
          </p:cNvSpPr>
          <p:nvPr>
            <p:ph type="title"/>
          </p:nvPr>
        </p:nvSpPr>
        <p:spPr>
          <a:xfrm>
            <a:off x="777600" y="570850"/>
            <a:ext cx="75888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EE655E"/>
                </a:solidFill>
                <a:latin typeface="National Book" panose="02000503000000020004" pitchFamily="2" charset="77"/>
                <a:ea typeface="National Book" panose="02000503000000020004" pitchFamily="2" charset="77"/>
              </a:rPr>
              <a:t>Limitations of legal protest</a:t>
            </a:r>
            <a:endParaRPr dirty="0">
              <a:solidFill>
                <a:srgbClr val="EE655E"/>
              </a:solidFill>
              <a:latin typeface="National Book" panose="02000503000000020004" pitchFamily="2" charset="77"/>
              <a:ea typeface="National Book" panose="02000503000000020004" pitchFamily="2" charset="77"/>
            </a:endParaRPr>
          </a:p>
        </p:txBody>
      </p:sp>
      <p:sp>
        <p:nvSpPr>
          <p:cNvPr id="198" name="Google Shape;198;p35"/>
          <p:cNvSpPr txBox="1">
            <a:spLocks noGrp="1"/>
          </p:cNvSpPr>
          <p:nvPr>
            <p:ph type="body" idx="1"/>
          </p:nvPr>
        </p:nvSpPr>
        <p:spPr>
          <a:xfrm>
            <a:off x="777600" y="1355475"/>
            <a:ext cx="7588800" cy="351715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2000" dirty="0">
                <a:latin typeface="National Book" panose="02000503000000020004" pitchFamily="2" charset="77"/>
                <a:ea typeface="National Book" panose="02000503000000020004" pitchFamily="2" charset="77"/>
              </a:rPr>
              <a:t>When protesting, you </a:t>
            </a:r>
            <a:r>
              <a:rPr lang="en" sz="2000" u="sng" dirty="0">
                <a:latin typeface="National Book" panose="02000503000000020004" pitchFamily="2" charset="77"/>
                <a:ea typeface="National Book" panose="02000503000000020004" pitchFamily="2" charset="77"/>
              </a:rPr>
              <a:t>cannot</a:t>
            </a:r>
            <a:r>
              <a:rPr lang="en" sz="2000" dirty="0">
                <a:latin typeface="National Book" panose="02000503000000020004" pitchFamily="2" charset="77"/>
                <a:ea typeface="National Book" panose="02000503000000020004" pitchFamily="2" charset="77"/>
              </a:rPr>
              <a:t>…</a:t>
            </a:r>
          </a:p>
          <a:p>
            <a:pPr marL="0" lvl="0" indent="0" algn="l" rtl="0">
              <a:spcBef>
                <a:spcPts val="640"/>
              </a:spcBef>
              <a:spcAft>
                <a:spcPts val="0"/>
              </a:spcAft>
              <a:buNone/>
            </a:pPr>
            <a:endParaRPr sz="100" dirty="0">
              <a:latin typeface="National Book" panose="02000503000000020004" pitchFamily="2" charset="77"/>
              <a:ea typeface="National Book" panose="02000503000000020004" pitchFamily="2" charset="77"/>
            </a:endParaRPr>
          </a:p>
          <a:p>
            <a:pPr marL="457200" lvl="0" indent="-355600" algn="l" rtl="0">
              <a:spcBef>
                <a:spcPts val="64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Commit acts of violence</a:t>
            </a:r>
            <a:endParaRPr sz="1800" dirty="0">
              <a:latin typeface="National Book" panose="02000503000000020004" pitchFamily="2" charset="77"/>
              <a:ea typeface="National Book" panose="02000503000000020004" pitchFamily="2" charset="77"/>
            </a:endParaRPr>
          </a:p>
          <a:p>
            <a:pPr marL="457200" lvl="0" indent="-355600" algn="l" rtl="0">
              <a:spcBef>
                <a:spcPts val="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Harass or intimidate people</a:t>
            </a:r>
            <a:endParaRPr sz="1800" dirty="0">
              <a:latin typeface="National Book" panose="02000503000000020004" pitchFamily="2" charset="77"/>
              <a:ea typeface="National Book" panose="02000503000000020004" pitchFamily="2" charset="77"/>
            </a:endParaRPr>
          </a:p>
          <a:p>
            <a:pPr marL="457200" lvl="0" indent="-355600" algn="l" rtl="0">
              <a:spcBef>
                <a:spcPts val="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Use private property against the will of the owner</a:t>
            </a:r>
            <a:endParaRPr sz="1800" dirty="0">
              <a:latin typeface="National Book" panose="02000503000000020004" pitchFamily="2" charset="77"/>
              <a:ea typeface="National Book" panose="02000503000000020004" pitchFamily="2" charset="77"/>
            </a:endParaRPr>
          </a:p>
          <a:p>
            <a:pPr marL="457200" lvl="0" indent="-355600" algn="l" rtl="0">
              <a:spcBef>
                <a:spcPts val="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Make excessive noise</a:t>
            </a:r>
            <a:endParaRPr sz="1800" dirty="0">
              <a:latin typeface="National Book" panose="02000503000000020004" pitchFamily="2" charset="77"/>
              <a:ea typeface="National Book" panose="02000503000000020004" pitchFamily="2" charset="77"/>
            </a:endParaRPr>
          </a:p>
          <a:p>
            <a:pPr marL="457200" lvl="0" indent="-355600" algn="l" rtl="0">
              <a:spcBef>
                <a:spcPts val="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Cause unnecessary disruptions</a:t>
            </a:r>
            <a:endParaRPr sz="1800" dirty="0">
              <a:latin typeface="National Book" panose="02000503000000020004" pitchFamily="2" charset="77"/>
              <a:ea typeface="National Book" panose="02000503000000020004" pitchFamily="2" charset="77"/>
            </a:endParaRPr>
          </a:p>
          <a:p>
            <a:pPr marL="457200" lvl="0" indent="-355600" algn="l" rtl="0">
              <a:spcBef>
                <a:spcPts val="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Obstruct pathways and/or entrances or exits of buildings</a:t>
            </a:r>
            <a:endParaRPr sz="1800" dirty="0">
              <a:latin typeface="National Book" panose="02000503000000020004" pitchFamily="2" charset="77"/>
              <a:ea typeface="National Book" panose="02000503000000020004" pitchFamily="2" charset="77"/>
            </a:endParaRPr>
          </a:p>
          <a:p>
            <a:pPr marL="457200" lvl="0" indent="-355600" algn="l" rtl="0">
              <a:spcBef>
                <a:spcPts val="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Physically disrupt another protest</a:t>
            </a:r>
            <a:endParaRPr sz="1800" dirty="0">
              <a:latin typeface="National Book" panose="02000503000000020004" pitchFamily="2" charset="77"/>
              <a:ea typeface="National Book" panose="02000503000000020004" pitchFamily="2" charset="77"/>
            </a:endParaRPr>
          </a:p>
          <a:p>
            <a:pPr marL="457200" lvl="0" indent="-355600" algn="l" rtl="0">
              <a:spcBef>
                <a:spcPts val="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Call for violence</a:t>
            </a:r>
            <a:endParaRPr sz="1800" dirty="0">
              <a:latin typeface="National Book" panose="02000503000000020004" pitchFamily="2" charset="77"/>
              <a:ea typeface="National Book" panose="02000503000000020004" pitchFamily="2" charset="77"/>
            </a:endParaRPr>
          </a:p>
          <a:p>
            <a:pPr marL="457200" lvl="0" indent="-355600" algn="l" rtl="0">
              <a:spcBef>
                <a:spcPts val="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Vandalize</a:t>
            </a:r>
            <a:endParaRPr sz="1800" dirty="0">
              <a:latin typeface="National Book" panose="02000503000000020004" pitchFamily="2" charset="77"/>
              <a:ea typeface="National Book" panose="02000503000000020004" pitchFamily="2" charset="77"/>
            </a:endParaRPr>
          </a:p>
          <a:p>
            <a:pPr marL="457200" lvl="0" indent="-355600" algn="l" rtl="0">
              <a:spcBef>
                <a:spcPts val="0"/>
              </a:spcBef>
              <a:spcAft>
                <a:spcPts val="0"/>
              </a:spcAft>
              <a:buClr>
                <a:srgbClr val="4696C8"/>
              </a:buClr>
              <a:buSzPct val="75000"/>
              <a:buChar char="●"/>
            </a:pPr>
            <a:r>
              <a:rPr lang="en" sz="1800" dirty="0">
                <a:latin typeface="National Book" panose="02000503000000020004" pitchFamily="2" charset="77"/>
                <a:ea typeface="National Book" panose="02000503000000020004" pitchFamily="2" charset="77"/>
              </a:rPr>
              <a:t>Commit other illegal acts</a:t>
            </a:r>
            <a:endParaRPr sz="1800" dirty="0">
              <a:latin typeface="National Book" panose="02000503000000020004" pitchFamily="2" charset="77"/>
              <a:ea typeface="National Book" panose="02000503000000020004" pitchFamily="2" charset="7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4" name="Google Shape;96;p2">
            <a:extLst>
              <a:ext uri="{FF2B5EF4-FFF2-40B4-BE49-F238E27FC236}">
                <a16:creationId xmlns:a16="http://schemas.microsoft.com/office/drawing/2014/main" id="{6BD45E85-E517-E444-9BA8-1B078E887632}"/>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03" name="Google Shape;203;p36"/>
          <p:cNvSpPr txBox="1">
            <a:spLocks noGrp="1"/>
          </p:cNvSpPr>
          <p:nvPr>
            <p:ph type="title"/>
          </p:nvPr>
        </p:nvSpPr>
        <p:spPr>
          <a:xfrm>
            <a:off x="777600" y="499350"/>
            <a:ext cx="75888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solidFill>
                  <a:srgbClr val="EE655E"/>
                </a:solidFill>
              </a:rPr>
              <a:t>Limitations of legal protest</a:t>
            </a:r>
            <a:endParaRPr dirty="0">
              <a:solidFill>
                <a:srgbClr val="EE655E"/>
              </a:solidFill>
            </a:endParaRPr>
          </a:p>
        </p:txBody>
      </p:sp>
      <p:sp>
        <p:nvSpPr>
          <p:cNvPr id="204" name="Google Shape;204;p36"/>
          <p:cNvSpPr txBox="1">
            <a:spLocks noGrp="1"/>
          </p:cNvSpPr>
          <p:nvPr>
            <p:ph type="body" idx="1"/>
          </p:nvPr>
        </p:nvSpPr>
        <p:spPr>
          <a:xfrm>
            <a:off x="777600" y="1445650"/>
            <a:ext cx="7588800" cy="2973950"/>
          </a:xfrm>
          <a:prstGeom prst="rect">
            <a:avLst/>
          </a:prstGeom>
        </p:spPr>
        <p:txBody>
          <a:bodyPr spcFirstLastPara="1" wrap="square" lIns="91425" tIns="91425" rIns="91425" bIns="91425" anchor="t" anchorCtr="0">
            <a:noAutofit/>
          </a:bodyPr>
          <a:lstStyle/>
          <a:p>
            <a:pPr marL="457200" lvl="0" indent="-368300" algn="l" rtl="0">
              <a:spcBef>
                <a:spcPts val="640"/>
              </a:spcBef>
              <a:spcAft>
                <a:spcPts val="0"/>
              </a:spcAft>
              <a:buClr>
                <a:srgbClr val="4696C8"/>
              </a:buClr>
              <a:buSzPct val="75000"/>
              <a:buChar char="●"/>
            </a:pPr>
            <a:r>
              <a:rPr lang="en" sz="2000" dirty="0">
                <a:latin typeface="National Book" panose="02000503000000020004" pitchFamily="2" charset="77"/>
                <a:ea typeface="National Book" panose="02000503000000020004" pitchFamily="2" charset="77"/>
              </a:rPr>
              <a:t>Don’t do anything that is already illegal when protesting.</a:t>
            </a:r>
            <a:endParaRPr sz="2000" dirty="0">
              <a:latin typeface="National Book" panose="02000503000000020004" pitchFamily="2" charset="77"/>
              <a:ea typeface="National Book" panose="02000503000000020004" pitchFamily="2" charset="77"/>
            </a:endParaRPr>
          </a:p>
          <a:p>
            <a:pPr marL="0" lvl="0" indent="0" algn="l" rtl="0">
              <a:spcBef>
                <a:spcPts val="640"/>
              </a:spcBef>
              <a:spcAft>
                <a:spcPts val="0"/>
              </a:spcAft>
              <a:buClr>
                <a:srgbClr val="4696C8"/>
              </a:buClr>
              <a:buSzPct val="75000"/>
              <a:buNone/>
            </a:pPr>
            <a:endParaRPr sz="2000" dirty="0">
              <a:latin typeface="National Book" panose="02000503000000020004" pitchFamily="2" charset="77"/>
              <a:ea typeface="National Book" panose="02000503000000020004" pitchFamily="2" charset="77"/>
            </a:endParaRPr>
          </a:p>
          <a:p>
            <a:pPr marL="457200" lvl="0" indent="-368300" algn="l" rtl="0">
              <a:spcBef>
                <a:spcPts val="640"/>
              </a:spcBef>
              <a:spcAft>
                <a:spcPts val="0"/>
              </a:spcAft>
              <a:buClr>
                <a:srgbClr val="4696C8"/>
              </a:buClr>
              <a:buSzPct val="75000"/>
              <a:buChar char="●"/>
            </a:pPr>
            <a:r>
              <a:rPr lang="en" sz="2000" dirty="0">
                <a:latin typeface="National Book" panose="02000503000000020004" pitchFamily="2" charset="77"/>
                <a:ea typeface="National Book" panose="02000503000000020004" pitchFamily="2" charset="77"/>
              </a:rPr>
              <a:t>Always consider the </a:t>
            </a:r>
            <a:r>
              <a:rPr lang="en" sz="2000" b="1" dirty="0">
                <a:latin typeface="National Book Italic" panose="02000503000000020004" pitchFamily="2" charset="77"/>
                <a:ea typeface="National Book Italic" panose="02000503000000020004" pitchFamily="2" charset="77"/>
              </a:rPr>
              <a:t>time</a:t>
            </a:r>
            <a:r>
              <a:rPr lang="en" sz="2000" dirty="0">
                <a:latin typeface="National Book" panose="02000503000000020004" pitchFamily="2" charset="77"/>
                <a:ea typeface="National Book" panose="02000503000000020004" pitchFamily="2" charset="77"/>
              </a:rPr>
              <a:t>, </a:t>
            </a:r>
            <a:r>
              <a:rPr lang="en" sz="2000" b="1" dirty="0">
                <a:latin typeface="National Book Italic" panose="02000503000000020004" pitchFamily="2" charset="77"/>
                <a:ea typeface="National Book Italic" panose="02000503000000020004" pitchFamily="2" charset="77"/>
              </a:rPr>
              <a:t>place</a:t>
            </a:r>
            <a:r>
              <a:rPr lang="en" sz="2000" dirty="0">
                <a:latin typeface="National Book" panose="02000503000000020004" pitchFamily="2" charset="77"/>
                <a:ea typeface="National Book" panose="02000503000000020004" pitchFamily="2" charset="77"/>
              </a:rPr>
              <a:t>, and </a:t>
            </a:r>
            <a:r>
              <a:rPr lang="en" sz="2000" b="1" dirty="0">
                <a:latin typeface="National Book Italic" panose="02000503000000020004" pitchFamily="2" charset="77"/>
                <a:ea typeface="National Book Italic" panose="02000503000000020004" pitchFamily="2" charset="77"/>
              </a:rPr>
              <a:t>manner </a:t>
            </a:r>
            <a:r>
              <a:rPr lang="en" sz="2000" dirty="0">
                <a:latin typeface="National Book" panose="02000503000000020004" pitchFamily="2" charset="77"/>
                <a:ea typeface="National Book" panose="02000503000000020004" pitchFamily="2" charset="77"/>
              </a:rPr>
              <a:t>when planning or participating in a protest.</a:t>
            </a:r>
            <a:endParaRPr sz="2000" dirty="0">
              <a:latin typeface="National Book" panose="02000503000000020004" pitchFamily="2" charset="77"/>
              <a:ea typeface="National Book" panose="02000503000000020004" pitchFamily="2" charset="77"/>
            </a:endParaRPr>
          </a:p>
          <a:p>
            <a:pPr marL="0" lvl="0" indent="0" algn="l" rtl="0">
              <a:spcBef>
                <a:spcPts val="640"/>
              </a:spcBef>
              <a:spcAft>
                <a:spcPts val="0"/>
              </a:spcAft>
              <a:buClr>
                <a:srgbClr val="4696C8"/>
              </a:buClr>
              <a:buSzPct val="75000"/>
              <a:buNone/>
            </a:pPr>
            <a:endParaRPr sz="2000" dirty="0">
              <a:latin typeface="National Book" panose="02000503000000020004" pitchFamily="2" charset="77"/>
              <a:ea typeface="National Book" panose="02000503000000020004" pitchFamily="2" charset="77"/>
            </a:endParaRPr>
          </a:p>
          <a:p>
            <a:pPr marL="457200" lvl="0" indent="-368300" algn="l" rtl="0">
              <a:spcBef>
                <a:spcPts val="640"/>
              </a:spcBef>
              <a:spcAft>
                <a:spcPts val="0"/>
              </a:spcAft>
              <a:buClr>
                <a:srgbClr val="4696C8"/>
              </a:buClr>
              <a:buSzPct val="75000"/>
              <a:buChar char="●"/>
            </a:pPr>
            <a:r>
              <a:rPr lang="en" sz="2000" dirty="0">
                <a:latin typeface="National Book" panose="02000503000000020004" pitchFamily="2" charset="77"/>
                <a:ea typeface="National Book" panose="02000503000000020004" pitchFamily="2" charset="77"/>
              </a:rPr>
              <a:t>Check local laws or university rules in case a permit or other considerations are required.</a:t>
            </a:r>
            <a:endParaRPr sz="2000" dirty="0">
              <a:latin typeface="National Book" panose="02000503000000020004" pitchFamily="2" charset="77"/>
              <a:ea typeface="National Book" panose="02000503000000020004" pitchFamily="2" charset="7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5" name="Google Shape;96;p2">
            <a:extLst>
              <a:ext uri="{FF2B5EF4-FFF2-40B4-BE49-F238E27FC236}">
                <a16:creationId xmlns:a16="http://schemas.microsoft.com/office/drawing/2014/main" id="{14653CF9-2372-AF4B-AAFD-351D837207E7}"/>
              </a:ext>
            </a:extLst>
          </p:cNvPr>
          <p:cNvPicPr preferRelativeResize="0"/>
          <p:nvPr/>
        </p:nvPicPr>
        <p:blipFill rotWithShape="1">
          <a:blip r:embed="rId5">
            <a:alphaModFix/>
          </a:blip>
          <a:srcRect/>
          <a:stretch/>
        </p:blipFill>
        <p:spPr>
          <a:xfrm>
            <a:off x="0" y="0"/>
            <a:ext cx="9144000" cy="5143500"/>
          </a:xfrm>
          <a:prstGeom prst="rect">
            <a:avLst/>
          </a:prstGeom>
          <a:noFill/>
          <a:ln>
            <a:noFill/>
          </a:ln>
        </p:spPr>
      </p:pic>
      <p:sp>
        <p:nvSpPr>
          <p:cNvPr id="209" name="Google Shape;209;p37"/>
          <p:cNvSpPr txBox="1">
            <a:spLocks noGrp="1"/>
          </p:cNvSpPr>
          <p:nvPr>
            <p:ph type="title"/>
          </p:nvPr>
        </p:nvSpPr>
        <p:spPr>
          <a:xfrm>
            <a:off x="777599" y="319112"/>
            <a:ext cx="7588800" cy="124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rgbClr val="EE655E"/>
                </a:solidFill>
                <a:latin typeface="National Book" panose="02000503000000020004" pitchFamily="2" charset="77"/>
                <a:ea typeface="National Book" panose="02000503000000020004" pitchFamily="2" charset="77"/>
              </a:rPr>
              <a:t>When exercising your right to protest, make sure you are doing so legally.</a:t>
            </a:r>
            <a:endParaRPr sz="3200" dirty="0">
              <a:solidFill>
                <a:srgbClr val="EE655E"/>
              </a:solidFill>
              <a:latin typeface="National Book" panose="02000503000000020004" pitchFamily="2" charset="77"/>
              <a:ea typeface="National Book" panose="02000503000000020004" pitchFamily="2" charset="77"/>
            </a:endParaRPr>
          </a:p>
        </p:txBody>
      </p:sp>
      <p:pic>
        <p:nvPicPr>
          <p:cNvPr id="210" name="Google Shape;210;p37"/>
          <p:cNvPicPr preferRelativeResize="0"/>
          <p:nvPr/>
        </p:nvPicPr>
        <p:blipFill>
          <a:blip r:embed="rId6">
            <a:alphaModFix/>
          </a:blip>
          <a:stretch>
            <a:fillRect/>
          </a:stretch>
        </p:blipFill>
        <p:spPr>
          <a:xfrm>
            <a:off x="2007649" y="1563512"/>
            <a:ext cx="5128700" cy="3419150"/>
          </a:xfrm>
          <a:prstGeom prst="rect">
            <a:avLst/>
          </a:prstGeom>
          <a:noFill/>
          <a:ln>
            <a:noFill/>
          </a:ln>
        </p:spPr>
      </p:pic>
      <p:pic>
        <p:nvPicPr>
          <p:cNvPr id="3" name="Chewy - 10_14_20, 5.59 PM">
            <a:hlinkClick r:id="" action="ppaction://media"/>
            <a:extLst>
              <a:ext uri="{FF2B5EF4-FFF2-40B4-BE49-F238E27FC236}">
                <a16:creationId xmlns:a16="http://schemas.microsoft.com/office/drawing/2014/main" id="{845B1BFC-22C3-487A-B5F6-371558958CFC}"/>
              </a:ext>
            </a:extLst>
          </p:cNvPr>
          <p:cNvPicPr>
            <a:picLocks noChangeAspect="1"/>
          </p:cNvPicPr>
          <p:nvPr>
            <a:audioFile r:link="rId1"/>
            <p:extLst>
              <p:ext uri="{DAA4B4D4-6D71-4841-9C94-3DE7FCFB9230}">
                <p14:media xmlns:p14="http://schemas.microsoft.com/office/powerpoint/2010/main" r:embed="rId2">
                  <p14:trim st="6500" end="2057.7551"/>
                </p14:media>
              </p:ext>
            </p:extLst>
          </p:nvPr>
        </p:nvPicPr>
        <p:blipFill>
          <a:blip r:embed="rId7"/>
          <a:stretch>
            <a:fillRect/>
          </a:stretch>
        </p:blipFill>
        <p:spPr>
          <a:xfrm>
            <a:off x="8061599" y="438231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8485">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5" name="Google Shape;96;p2">
            <a:extLst>
              <a:ext uri="{FF2B5EF4-FFF2-40B4-BE49-F238E27FC236}">
                <a16:creationId xmlns:a16="http://schemas.microsoft.com/office/drawing/2014/main" id="{2F814B73-0AB2-084C-BE71-E909C61EABDE}"/>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16" name="Google Shape;216;p38"/>
          <p:cNvSpPr txBox="1">
            <a:spLocks noGrp="1"/>
          </p:cNvSpPr>
          <p:nvPr>
            <p:ph type="title"/>
          </p:nvPr>
        </p:nvSpPr>
        <p:spPr>
          <a:xfrm>
            <a:off x="718150" y="557848"/>
            <a:ext cx="7405200" cy="13275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SzPts val="1100"/>
              <a:buNone/>
            </a:pPr>
            <a:r>
              <a:rPr lang="en" sz="3600" b="1" dirty="0">
                <a:solidFill>
                  <a:srgbClr val="EE655E"/>
                </a:solidFill>
                <a:latin typeface="National Bold" panose="02000503000000020004" pitchFamily="2" charset="77"/>
                <a:ea typeface="National Bold" panose="02000503000000020004" pitchFamily="2" charset="77"/>
              </a:rPr>
              <a:t>Controversial forms of protest: </a:t>
            </a:r>
            <a:r>
              <a:rPr lang="en" sz="3600" dirty="0">
                <a:solidFill>
                  <a:srgbClr val="EE655E"/>
                </a:solidFill>
                <a:latin typeface="National Light" pitchFamily="2" charset="77"/>
                <a:ea typeface="National Light" pitchFamily="2" charset="77"/>
                <a:cs typeface="National Light" pitchFamily="2" charset="77"/>
              </a:rPr>
              <a:t>Offensive demonstrations</a:t>
            </a:r>
            <a:endParaRPr sz="3600" dirty="0">
              <a:solidFill>
                <a:srgbClr val="EE655E"/>
              </a:solidFill>
              <a:latin typeface="National Light" pitchFamily="2" charset="77"/>
              <a:ea typeface="National Light" pitchFamily="2" charset="77"/>
              <a:cs typeface="National Light" pitchFamily="2" charset="77"/>
            </a:endParaRPr>
          </a:p>
          <a:p>
            <a:pPr marL="0" lvl="0" indent="0" algn="l" rtl="0">
              <a:lnSpc>
                <a:spcPct val="90000"/>
              </a:lnSpc>
              <a:spcBef>
                <a:spcPts val="0"/>
              </a:spcBef>
              <a:spcAft>
                <a:spcPts val="0"/>
              </a:spcAft>
              <a:buSzPts val="1100"/>
              <a:buNone/>
            </a:pPr>
            <a:endParaRPr sz="3200" dirty="0"/>
          </a:p>
        </p:txBody>
      </p:sp>
      <p:pic>
        <p:nvPicPr>
          <p:cNvPr id="217" name="Google Shape;217;p38"/>
          <p:cNvPicPr preferRelativeResize="0"/>
          <p:nvPr/>
        </p:nvPicPr>
        <p:blipFill>
          <a:blip r:embed="rId4">
            <a:alphaModFix/>
          </a:blip>
          <a:stretch>
            <a:fillRect/>
          </a:stretch>
        </p:blipFill>
        <p:spPr>
          <a:xfrm>
            <a:off x="444084" y="1677314"/>
            <a:ext cx="4509424" cy="2908338"/>
          </a:xfrm>
          <a:prstGeom prst="rect">
            <a:avLst/>
          </a:prstGeom>
          <a:noFill/>
          <a:ln>
            <a:noFill/>
          </a:ln>
        </p:spPr>
      </p:pic>
      <p:sp>
        <p:nvSpPr>
          <p:cNvPr id="218" name="Google Shape;218;p38"/>
          <p:cNvSpPr txBox="1"/>
          <p:nvPr/>
        </p:nvSpPr>
        <p:spPr>
          <a:xfrm>
            <a:off x="5066016" y="1854752"/>
            <a:ext cx="3633900" cy="27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latin typeface="Calibri"/>
                <a:ea typeface="Calibri"/>
                <a:cs typeface="Calibri"/>
                <a:sym typeface="Calibri"/>
              </a:rPr>
              <a:t>In 1978, a neo-Nazi group wanted to organize a march through Skokie, IL, a suburb of Chicago.</a:t>
            </a:r>
            <a:endParaRPr sz="1500" dirty="0">
              <a:latin typeface="Calibri"/>
              <a:ea typeface="Calibri"/>
              <a:cs typeface="Calibri"/>
              <a:sym typeface="Calibri"/>
            </a:endParaRPr>
          </a:p>
          <a:p>
            <a:pPr marL="0" lvl="0" indent="0" algn="l" rtl="0">
              <a:spcBef>
                <a:spcPts val="0"/>
              </a:spcBef>
              <a:spcAft>
                <a:spcPts val="0"/>
              </a:spcAft>
              <a:buNone/>
            </a:pPr>
            <a:endParaRPr sz="1500" dirty="0">
              <a:latin typeface="Calibri"/>
              <a:ea typeface="Calibri"/>
              <a:cs typeface="Calibri"/>
              <a:sym typeface="Calibri"/>
            </a:endParaRPr>
          </a:p>
          <a:p>
            <a:pPr marL="0" lvl="0" indent="0" algn="l" rtl="0">
              <a:spcBef>
                <a:spcPts val="0"/>
              </a:spcBef>
              <a:spcAft>
                <a:spcPts val="0"/>
              </a:spcAft>
              <a:buNone/>
            </a:pPr>
            <a:r>
              <a:rPr lang="en" sz="1500" dirty="0">
                <a:latin typeface="Calibri"/>
                <a:ea typeface="Calibri"/>
                <a:cs typeface="Calibri"/>
                <a:sym typeface="Calibri"/>
              </a:rPr>
              <a:t>Many residents of the town were Holocaust survivors and were extremely offended by the group and their beliefs. </a:t>
            </a:r>
            <a:endParaRPr sz="1500" dirty="0">
              <a:latin typeface="Calibri"/>
              <a:ea typeface="Calibri"/>
              <a:cs typeface="Calibri"/>
              <a:sym typeface="Calibri"/>
            </a:endParaRPr>
          </a:p>
          <a:p>
            <a:pPr marL="0" lvl="0" indent="0" algn="l" rtl="0">
              <a:spcBef>
                <a:spcPts val="0"/>
              </a:spcBef>
              <a:spcAft>
                <a:spcPts val="0"/>
              </a:spcAft>
              <a:buNone/>
            </a:pPr>
            <a:endParaRPr sz="1500" dirty="0">
              <a:latin typeface="Calibri"/>
              <a:ea typeface="Calibri"/>
              <a:cs typeface="Calibri"/>
              <a:sym typeface="Calibri"/>
            </a:endParaRPr>
          </a:p>
          <a:p>
            <a:pPr marL="0" lvl="0" indent="0" algn="l" rtl="0">
              <a:spcBef>
                <a:spcPts val="0"/>
              </a:spcBef>
              <a:spcAft>
                <a:spcPts val="0"/>
              </a:spcAft>
              <a:buNone/>
            </a:pPr>
            <a:r>
              <a:rPr lang="en" sz="1500" dirty="0">
                <a:latin typeface="Calibri"/>
                <a:ea typeface="Calibri"/>
                <a:cs typeface="Calibri"/>
                <a:sym typeface="Calibri"/>
              </a:rPr>
              <a:t>What factors would determine if the march would be legally allowed to happen?</a:t>
            </a:r>
            <a:endParaRPr sz="1500"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5" name="Google Shape;96;p2">
            <a:extLst>
              <a:ext uri="{FF2B5EF4-FFF2-40B4-BE49-F238E27FC236}">
                <a16:creationId xmlns:a16="http://schemas.microsoft.com/office/drawing/2014/main" id="{3D091ABE-0509-6C4C-AC5B-207A9F53893D}"/>
              </a:ext>
            </a:extLst>
          </p:cNvPr>
          <p:cNvPicPr preferRelativeResize="0"/>
          <p:nvPr/>
        </p:nvPicPr>
        <p:blipFill rotWithShape="1">
          <a:blip r:embed="rId4">
            <a:alphaModFix/>
          </a:blip>
          <a:srcRect/>
          <a:stretch/>
        </p:blipFill>
        <p:spPr>
          <a:xfrm>
            <a:off x="0" y="0"/>
            <a:ext cx="9144000" cy="5143500"/>
          </a:xfrm>
          <a:prstGeom prst="rect">
            <a:avLst/>
          </a:prstGeom>
          <a:noFill/>
          <a:ln>
            <a:noFill/>
          </a:ln>
        </p:spPr>
      </p:pic>
      <p:sp>
        <p:nvSpPr>
          <p:cNvPr id="224" name="Google Shape;224;p39"/>
          <p:cNvSpPr txBox="1">
            <a:spLocks noGrp="1"/>
          </p:cNvSpPr>
          <p:nvPr>
            <p:ph type="title"/>
          </p:nvPr>
        </p:nvSpPr>
        <p:spPr>
          <a:xfrm>
            <a:off x="760259" y="581046"/>
            <a:ext cx="7405200" cy="13275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SzPts val="1100"/>
              <a:buNone/>
            </a:pPr>
            <a:r>
              <a:rPr lang="en" sz="3600" b="1" dirty="0">
                <a:solidFill>
                  <a:srgbClr val="EE655E"/>
                </a:solidFill>
                <a:latin typeface="National Bold" panose="02000503000000020004" pitchFamily="2" charset="77"/>
                <a:ea typeface="National Bold" panose="02000503000000020004" pitchFamily="2" charset="77"/>
              </a:rPr>
              <a:t>Controversial forms of protest:</a:t>
            </a:r>
            <a:r>
              <a:rPr lang="en" sz="3600" b="1" dirty="0">
                <a:solidFill>
                  <a:srgbClr val="EE655E"/>
                </a:solidFill>
                <a:latin typeface="National Book Italic" panose="02000503000000020004" pitchFamily="2" charset="77"/>
                <a:ea typeface="National Book Italic" panose="02000503000000020004" pitchFamily="2" charset="77"/>
              </a:rPr>
              <a:t> </a:t>
            </a:r>
            <a:r>
              <a:rPr lang="en" sz="3600" dirty="0">
                <a:solidFill>
                  <a:srgbClr val="EE655E"/>
                </a:solidFill>
                <a:latin typeface="National Book" panose="02000503000000020004" pitchFamily="2" charset="77"/>
                <a:ea typeface="National Book" panose="02000503000000020004" pitchFamily="2" charset="77"/>
              </a:rPr>
              <a:t>Offensive demonstrations</a:t>
            </a:r>
            <a:endParaRPr sz="3600" dirty="0">
              <a:solidFill>
                <a:srgbClr val="EE655E"/>
              </a:solidFill>
              <a:latin typeface="National Book" panose="02000503000000020004" pitchFamily="2" charset="77"/>
              <a:ea typeface="National Book" panose="02000503000000020004" pitchFamily="2" charset="77"/>
            </a:endParaRPr>
          </a:p>
          <a:p>
            <a:pPr marL="0" lvl="0" indent="0" algn="l" rtl="0">
              <a:lnSpc>
                <a:spcPct val="90000"/>
              </a:lnSpc>
              <a:spcBef>
                <a:spcPts val="0"/>
              </a:spcBef>
              <a:spcAft>
                <a:spcPts val="0"/>
              </a:spcAft>
              <a:buSzPts val="1100"/>
              <a:buNone/>
            </a:pPr>
            <a:endParaRPr sz="3200" dirty="0"/>
          </a:p>
        </p:txBody>
      </p:sp>
      <p:pic>
        <p:nvPicPr>
          <p:cNvPr id="4" name="Online Media 3" title="'Mighty Ira' Documentary Trailer">
            <a:hlinkClick r:id="" action="ppaction://media"/>
            <a:extLst>
              <a:ext uri="{FF2B5EF4-FFF2-40B4-BE49-F238E27FC236}">
                <a16:creationId xmlns:a16="http://schemas.microsoft.com/office/drawing/2014/main" id="{23E157CB-E023-42F4-945B-E27D36840D53}"/>
              </a:ext>
            </a:extLst>
          </p:cNvPr>
          <p:cNvPicPr>
            <a:picLocks noRot="1" noChangeAspect="1"/>
          </p:cNvPicPr>
          <p:nvPr>
            <a:videoFile r:link="rId1"/>
          </p:nvPr>
        </p:nvPicPr>
        <p:blipFill>
          <a:blip r:embed="rId5"/>
          <a:stretch>
            <a:fillRect/>
          </a:stretch>
        </p:blipFill>
        <p:spPr>
          <a:xfrm>
            <a:off x="1390390" y="1569874"/>
            <a:ext cx="6152889" cy="346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4" name="Google Shape;96;p2">
            <a:extLst>
              <a:ext uri="{FF2B5EF4-FFF2-40B4-BE49-F238E27FC236}">
                <a16:creationId xmlns:a16="http://schemas.microsoft.com/office/drawing/2014/main" id="{18A27818-9000-214C-A20D-88FAB28F2C96}"/>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29" name="Google Shape;229;p40"/>
          <p:cNvSpPr txBox="1">
            <a:spLocks noGrp="1"/>
          </p:cNvSpPr>
          <p:nvPr>
            <p:ph type="title"/>
          </p:nvPr>
        </p:nvSpPr>
        <p:spPr>
          <a:xfrm>
            <a:off x="676000" y="761675"/>
            <a:ext cx="7588800" cy="8574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en" sz="3600" b="1" dirty="0">
                <a:solidFill>
                  <a:srgbClr val="EE655E"/>
                </a:solidFill>
                <a:latin typeface="National Bold" panose="02000503000000020004" pitchFamily="2" charset="77"/>
                <a:ea typeface="National Bold" panose="02000503000000020004" pitchFamily="2" charset="77"/>
              </a:rPr>
              <a:t>Controversial forms of protest: </a:t>
            </a:r>
            <a:br>
              <a:rPr lang="en" sz="3600" dirty="0">
                <a:solidFill>
                  <a:srgbClr val="EE655E"/>
                </a:solidFill>
                <a:latin typeface="National Book" panose="02000503000000020004" pitchFamily="2" charset="77"/>
                <a:ea typeface="National Book" panose="02000503000000020004" pitchFamily="2" charset="77"/>
              </a:rPr>
            </a:br>
            <a:r>
              <a:rPr lang="en" sz="3600" dirty="0">
                <a:solidFill>
                  <a:srgbClr val="EE655E"/>
                </a:solidFill>
                <a:latin typeface="National Book" panose="02000503000000020004" pitchFamily="2" charset="77"/>
                <a:ea typeface="National Book" panose="02000503000000020004" pitchFamily="2" charset="77"/>
              </a:rPr>
              <a:t>Offensive demonstrations</a:t>
            </a:r>
            <a:endParaRPr sz="3600" dirty="0">
              <a:solidFill>
                <a:srgbClr val="EE655E"/>
              </a:solidFill>
              <a:latin typeface="National Book" panose="02000503000000020004" pitchFamily="2" charset="77"/>
              <a:ea typeface="National Book" panose="02000503000000020004" pitchFamily="2" charset="77"/>
            </a:endParaRPr>
          </a:p>
        </p:txBody>
      </p:sp>
      <p:sp>
        <p:nvSpPr>
          <p:cNvPr id="230" name="Google Shape;230;p40"/>
          <p:cNvSpPr txBox="1">
            <a:spLocks noGrp="1"/>
          </p:cNvSpPr>
          <p:nvPr>
            <p:ph type="body" idx="1"/>
          </p:nvPr>
        </p:nvSpPr>
        <p:spPr>
          <a:xfrm>
            <a:off x="777600" y="1799975"/>
            <a:ext cx="7588800" cy="273392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500" dirty="0"/>
          </a:p>
          <a:p>
            <a:pPr marL="0" lvl="0" indent="0" algn="l" rtl="0">
              <a:lnSpc>
                <a:spcPct val="115000"/>
              </a:lnSpc>
              <a:spcBef>
                <a:spcPts val="0"/>
              </a:spcBef>
              <a:spcAft>
                <a:spcPts val="0"/>
              </a:spcAft>
              <a:buNone/>
            </a:pPr>
            <a:r>
              <a:rPr lang="en" sz="1700" dirty="0">
                <a:solidFill>
                  <a:srgbClr val="000000"/>
                </a:solidFill>
              </a:rPr>
              <a:t>The American Civil Liberties Union (ACLU) defended the constitutional rights of a group they strongly disagreed with.</a:t>
            </a:r>
            <a:endParaRPr sz="1700" dirty="0">
              <a:solidFill>
                <a:srgbClr val="000000"/>
              </a:solidFill>
            </a:endParaRPr>
          </a:p>
          <a:p>
            <a:pPr marL="0" lvl="0" indent="0" algn="l" rtl="0">
              <a:lnSpc>
                <a:spcPct val="115000"/>
              </a:lnSpc>
              <a:spcBef>
                <a:spcPts val="0"/>
              </a:spcBef>
              <a:spcAft>
                <a:spcPts val="0"/>
              </a:spcAft>
              <a:buNone/>
            </a:pPr>
            <a:endParaRPr sz="1700" dirty="0"/>
          </a:p>
          <a:p>
            <a:pPr marL="0" lvl="0" indent="0" algn="l" rtl="0">
              <a:lnSpc>
                <a:spcPct val="115000"/>
              </a:lnSpc>
              <a:spcBef>
                <a:spcPts val="0"/>
              </a:spcBef>
              <a:spcAft>
                <a:spcPts val="0"/>
              </a:spcAft>
              <a:buNone/>
            </a:pPr>
            <a:r>
              <a:rPr lang="en" sz="1700" dirty="0">
                <a:solidFill>
                  <a:srgbClr val="000000"/>
                </a:solidFill>
                <a:highlight>
                  <a:schemeClr val="lt1"/>
                </a:highlight>
              </a:rPr>
              <a:t>The Illinois Supreme Court </a:t>
            </a:r>
            <a:r>
              <a:rPr lang="en" sz="1700" dirty="0">
                <a:solidFill>
                  <a:schemeClr val="tx1"/>
                </a:solidFill>
                <a:highlight>
                  <a:schemeClr val="lt1"/>
                </a:highlight>
              </a:rPr>
              <a:t>ruled in </a:t>
            </a:r>
            <a:r>
              <a:rPr lang="en" sz="1700" i="1" dirty="0">
                <a:solidFill>
                  <a:schemeClr val="tx1"/>
                </a:solidFill>
                <a:highlight>
                  <a:schemeClr val="lt1"/>
                </a:highlight>
              </a:rPr>
              <a:t>NSPA v. Skokie</a:t>
            </a:r>
            <a:r>
              <a:rPr lang="en" sz="1700" dirty="0">
                <a:solidFill>
                  <a:schemeClr val="tx1"/>
                </a:solidFill>
                <a:highlight>
                  <a:schemeClr val="lt1"/>
                </a:highlight>
              </a:rPr>
              <a:t> that </a:t>
            </a:r>
            <a:r>
              <a:rPr lang="en" sz="1700" dirty="0">
                <a:solidFill>
                  <a:srgbClr val="000000"/>
                </a:solidFill>
                <a:highlight>
                  <a:schemeClr val="lt1"/>
                </a:highlight>
              </a:rPr>
              <a:t>the National Socialist Party of America could legally march through Skokie, Ill.</a:t>
            </a:r>
            <a:endParaRPr sz="1700" dirty="0">
              <a:solidFill>
                <a:srgbClr val="000000"/>
              </a:solidFill>
              <a:highlight>
                <a:schemeClr val="lt1"/>
              </a:highlight>
            </a:endParaRPr>
          </a:p>
          <a:p>
            <a:pPr marL="0" lvl="0" indent="0" algn="l" rtl="0">
              <a:lnSpc>
                <a:spcPct val="115000"/>
              </a:lnSpc>
              <a:spcBef>
                <a:spcPts val="0"/>
              </a:spcBef>
              <a:spcAft>
                <a:spcPts val="0"/>
              </a:spcAft>
              <a:buNone/>
            </a:pPr>
            <a:endParaRPr sz="1700" dirty="0">
              <a:solidFill>
                <a:srgbClr val="393939"/>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700" dirty="0">
                <a:solidFill>
                  <a:srgbClr val="000000"/>
                </a:solidFill>
              </a:rPr>
              <a:t>Protest permits cannot be denied due to the controversial nature of the message.</a:t>
            </a:r>
            <a:endParaRPr sz="1700" dirty="0">
              <a:solidFill>
                <a:srgbClr val="000000"/>
              </a:solidFill>
              <a:highlight>
                <a:schemeClr val="lt1"/>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5" name="Google Shape;96;p2">
            <a:extLst>
              <a:ext uri="{FF2B5EF4-FFF2-40B4-BE49-F238E27FC236}">
                <a16:creationId xmlns:a16="http://schemas.microsoft.com/office/drawing/2014/main" id="{D0288736-5D75-F842-9B9C-09408B83002E}"/>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35" name="Google Shape;235;p41"/>
          <p:cNvSpPr txBox="1">
            <a:spLocks noGrp="1"/>
          </p:cNvSpPr>
          <p:nvPr>
            <p:ph type="title"/>
          </p:nvPr>
        </p:nvSpPr>
        <p:spPr>
          <a:xfrm>
            <a:off x="717550" y="510900"/>
            <a:ext cx="7543500" cy="11397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chemeClr val="dk1"/>
              </a:buClr>
              <a:buSzPts val="1100"/>
              <a:buFont typeface="Arial"/>
              <a:buNone/>
            </a:pPr>
            <a:r>
              <a:rPr lang="en" sz="3600" b="1" dirty="0">
                <a:solidFill>
                  <a:srgbClr val="EE655E"/>
                </a:solidFill>
                <a:latin typeface="National Bold" panose="02000503000000020004" pitchFamily="2" charset="77"/>
                <a:ea typeface="National Bold" panose="02000503000000020004" pitchFamily="2" charset="77"/>
              </a:rPr>
              <a:t>Controversial forms of protest: </a:t>
            </a:r>
            <a:br>
              <a:rPr lang="en" sz="3600" dirty="0">
                <a:solidFill>
                  <a:srgbClr val="EE655E"/>
                </a:solidFill>
                <a:latin typeface="National Book" panose="02000503000000020004" pitchFamily="2" charset="77"/>
                <a:ea typeface="National Book" panose="02000503000000020004" pitchFamily="2" charset="77"/>
              </a:rPr>
            </a:br>
            <a:r>
              <a:rPr lang="en" sz="3600" dirty="0">
                <a:solidFill>
                  <a:srgbClr val="EE655E"/>
                </a:solidFill>
                <a:latin typeface="National Book" panose="02000503000000020004" pitchFamily="2" charset="77"/>
                <a:ea typeface="National Book" panose="02000503000000020004" pitchFamily="2" charset="77"/>
              </a:rPr>
              <a:t>Flag burning</a:t>
            </a:r>
            <a:endParaRPr sz="3600" dirty="0">
              <a:solidFill>
                <a:srgbClr val="EE655E"/>
              </a:solidFill>
              <a:latin typeface="National Book" panose="02000503000000020004" pitchFamily="2" charset="77"/>
              <a:ea typeface="National Book" panose="02000503000000020004" pitchFamily="2" charset="77"/>
            </a:endParaRPr>
          </a:p>
        </p:txBody>
      </p:sp>
      <p:sp>
        <p:nvSpPr>
          <p:cNvPr id="236" name="Google Shape;236;p41"/>
          <p:cNvSpPr txBox="1">
            <a:spLocks noGrp="1"/>
          </p:cNvSpPr>
          <p:nvPr>
            <p:ph type="body" idx="1"/>
          </p:nvPr>
        </p:nvSpPr>
        <p:spPr>
          <a:xfrm>
            <a:off x="717550" y="1746000"/>
            <a:ext cx="3234411" cy="3090500"/>
          </a:xfrm>
          <a:prstGeom prst="rect">
            <a:avLst/>
          </a:prstGeom>
          <a:noFill/>
          <a:ln>
            <a:noFill/>
          </a:ln>
        </p:spPr>
        <p:txBody>
          <a:bodyPr spcFirstLastPara="1" wrap="square" lIns="68550" tIns="34275" rIns="68550" bIns="34275" anchor="t" anchorCtr="0">
            <a:noAutofit/>
          </a:bodyPr>
          <a:lstStyle/>
          <a:p>
            <a:pPr marL="0" lvl="0" indent="0" algn="l" rtl="0">
              <a:lnSpc>
                <a:spcPct val="115000"/>
              </a:lnSpc>
              <a:spcBef>
                <a:spcPts val="0"/>
              </a:spcBef>
              <a:spcAft>
                <a:spcPts val="0"/>
              </a:spcAft>
              <a:buNone/>
            </a:pPr>
            <a:r>
              <a:rPr lang="en" sz="1800" dirty="0"/>
              <a:t>Is it legal to set the American flag on fire?</a:t>
            </a:r>
            <a:endParaRPr sz="18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None/>
            </a:pPr>
            <a:r>
              <a:rPr lang="en" sz="1800" dirty="0"/>
              <a:t>The U.S. Supreme Court have debated the legality of what people can and can’t do with the American flag as early as 1907.</a:t>
            </a:r>
            <a:endParaRPr sz="1800" dirty="0"/>
          </a:p>
        </p:txBody>
      </p:sp>
      <p:pic>
        <p:nvPicPr>
          <p:cNvPr id="237" name="Google Shape;237;p41"/>
          <p:cNvPicPr preferRelativeResize="0"/>
          <p:nvPr/>
        </p:nvPicPr>
        <p:blipFill>
          <a:blip r:embed="rId4">
            <a:alphaModFix/>
          </a:blip>
          <a:stretch>
            <a:fillRect/>
          </a:stretch>
        </p:blipFill>
        <p:spPr>
          <a:xfrm>
            <a:off x="4095590" y="1611407"/>
            <a:ext cx="4606935" cy="32250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5" name="Google Shape;96;p2">
            <a:extLst>
              <a:ext uri="{FF2B5EF4-FFF2-40B4-BE49-F238E27FC236}">
                <a16:creationId xmlns:a16="http://schemas.microsoft.com/office/drawing/2014/main" id="{46733C17-C94D-4C42-8DEB-2C23FC231CCD}"/>
              </a:ext>
            </a:extLst>
          </p:cNvPr>
          <p:cNvPicPr preferRelativeResize="0"/>
          <p:nvPr/>
        </p:nvPicPr>
        <p:blipFill rotWithShape="1">
          <a:blip r:embed="rId4">
            <a:alphaModFix/>
          </a:blip>
          <a:srcRect/>
          <a:stretch/>
        </p:blipFill>
        <p:spPr>
          <a:xfrm>
            <a:off x="0" y="0"/>
            <a:ext cx="9144000" cy="5143500"/>
          </a:xfrm>
          <a:prstGeom prst="rect">
            <a:avLst/>
          </a:prstGeom>
          <a:noFill/>
          <a:ln>
            <a:noFill/>
          </a:ln>
        </p:spPr>
      </p:pic>
      <p:sp>
        <p:nvSpPr>
          <p:cNvPr id="242" name="Google Shape;242;p42"/>
          <p:cNvSpPr txBox="1">
            <a:spLocks noGrp="1"/>
          </p:cNvSpPr>
          <p:nvPr>
            <p:ph type="title"/>
          </p:nvPr>
        </p:nvSpPr>
        <p:spPr>
          <a:xfrm>
            <a:off x="777600" y="426726"/>
            <a:ext cx="7588800" cy="10818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en" sz="3600" b="1" dirty="0">
                <a:solidFill>
                  <a:srgbClr val="EE655E"/>
                </a:solidFill>
                <a:latin typeface="National Bold" panose="02000503000000020004" pitchFamily="2" charset="77"/>
                <a:ea typeface="National Bold" panose="02000503000000020004" pitchFamily="2" charset="77"/>
              </a:rPr>
              <a:t>Controversial forms of protest: </a:t>
            </a:r>
            <a:br>
              <a:rPr lang="en" sz="3600" dirty="0">
                <a:solidFill>
                  <a:srgbClr val="EE655E"/>
                </a:solidFill>
                <a:latin typeface="National Book" panose="02000503000000020004" pitchFamily="2" charset="77"/>
                <a:ea typeface="National Book" panose="02000503000000020004" pitchFamily="2" charset="77"/>
              </a:rPr>
            </a:br>
            <a:r>
              <a:rPr lang="en" sz="3600" dirty="0">
                <a:solidFill>
                  <a:srgbClr val="EE655E"/>
                </a:solidFill>
                <a:latin typeface="National Book" panose="02000503000000020004" pitchFamily="2" charset="77"/>
                <a:ea typeface="National Book" panose="02000503000000020004" pitchFamily="2" charset="77"/>
              </a:rPr>
              <a:t>Flag burning</a:t>
            </a:r>
            <a:endParaRPr sz="3600" dirty="0">
              <a:solidFill>
                <a:srgbClr val="EE655E"/>
              </a:solidFill>
              <a:latin typeface="National Book" panose="02000503000000020004" pitchFamily="2" charset="77"/>
              <a:ea typeface="National Book" panose="02000503000000020004" pitchFamily="2" charset="77"/>
            </a:endParaRPr>
          </a:p>
        </p:txBody>
      </p:sp>
      <p:pic>
        <p:nvPicPr>
          <p:cNvPr id="4" name="Online Media 3" title="Burning the Flag">
            <a:hlinkClick r:id="" action="ppaction://media"/>
            <a:extLst>
              <a:ext uri="{FF2B5EF4-FFF2-40B4-BE49-F238E27FC236}">
                <a16:creationId xmlns:a16="http://schemas.microsoft.com/office/drawing/2014/main" id="{82D29C7F-3E2F-4E91-BEEC-819AC7D68396}"/>
              </a:ext>
            </a:extLst>
          </p:cNvPr>
          <p:cNvPicPr>
            <a:picLocks noRot="1" noChangeAspect="1"/>
          </p:cNvPicPr>
          <p:nvPr>
            <a:videoFile r:link="rId1"/>
          </p:nvPr>
        </p:nvPicPr>
        <p:blipFill>
          <a:blip r:embed="rId5"/>
          <a:stretch>
            <a:fillRect/>
          </a:stretch>
        </p:blipFill>
        <p:spPr>
          <a:xfrm>
            <a:off x="1541194" y="1625098"/>
            <a:ext cx="6061612" cy="34096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4" name="Google Shape;96;p2">
            <a:extLst>
              <a:ext uri="{FF2B5EF4-FFF2-40B4-BE49-F238E27FC236}">
                <a16:creationId xmlns:a16="http://schemas.microsoft.com/office/drawing/2014/main" id="{34939518-3963-D54F-AE6F-1542AB0CC1B3}"/>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48" name="Google Shape;248;p43"/>
          <p:cNvSpPr txBox="1">
            <a:spLocks noGrp="1"/>
          </p:cNvSpPr>
          <p:nvPr>
            <p:ph type="title"/>
          </p:nvPr>
        </p:nvSpPr>
        <p:spPr>
          <a:xfrm>
            <a:off x="777600" y="558974"/>
            <a:ext cx="7588800" cy="9942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en" sz="3600" b="1" dirty="0">
                <a:solidFill>
                  <a:srgbClr val="EE655E"/>
                </a:solidFill>
                <a:latin typeface="National Bold" panose="02000503000000020004" pitchFamily="2" charset="77"/>
                <a:ea typeface="National Bold" panose="02000503000000020004" pitchFamily="2" charset="77"/>
              </a:rPr>
              <a:t>Controversial forms of protest: </a:t>
            </a:r>
            <a:r>
              <a:rPr lang="en" sz="3600" dirty="0">
                <a:solidFill>
                  <a:srgbClr val="EE655E"/>
                </a:solidFill>
                <a:latin typeface="National Book" panose="02000503000000020004" pitchFamily="2" charset="77"/>
                <a:ea typeface="National Book" panose="02000503000000020004" pitchFamily="2" charset="77"/>
              </a:rPr>
              <a:t>Disrupting events</a:t>
            </a:r>
            <a:endParaRPr sz="3600" dirty="0">
              <a:solidFill>
                <a:srgbClr val="EE655E"/>
              </a:solidFill>
              <a:latin typeface="National Book" panose="02000503000000020004" pitchFamily="2" charset="77"/>
              <a:ea typeface="National Book" panose="02000503000000020004" pitchFamily="2" charset="77"/>
            </a:endParaRPr>
          </a:p>
        </p:txBody>
      </p:sp>
      <p:sp>
        <p:nvSpPr>
          <p:cNvPr id="249" name="Google Shape;249;p43"/>
          <p:cNvSpPr txBox="1">
            <a:spLocks noGrp="1"/>
          </p:cNvSpPr>
          <p:nvPr>
            <p:ph type="body" idx="1"/>
          </p:nvPr>
        </p:nvSpPr>
        <p:spPr>
          <a:xfrm>
            <a:off x="777600" y="1828554"/>
            <a:ext cx="7588800" cy="286176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rgbClr val="000000"/>
                </a:solidFill>
                <a:highlight>
                  <a:schemeClr val="lt1"/>
                </a:highlight>
              </a:rPr>
              <a:t>What does it mean to “shout down” someone?</a:t>
            </a:r>
            <a:endParaRPr sz="2000" dirty="0">
              <a:solidFill>
                <a:srgbClr val="000000"/>
              </a:solidFill>
              <a:highlight>
                <a:schemeClr val="lt1"/>
              </a:highlight>
            </a:endParaRPr>
          </a:p>
          <a:p>
            <a:pPr marL="0" lvl="0" indent="0" algn="l" rtl="0">
              <a:lnSpc>
                <a:spcPct val="115000"/>
              </a:lnSpc>
              <a:spcBef>
                <a:spcPts val="0"/>
              </a:spcBef>
              <a:spcAft>
                <a:spcPts val="0"/>
              </a:spcAft>
              <a:buNone/>
            </a:pPr>
            <a:endParaRPr sz="2000" dirty="0">
              <a:solidFill>
                <a:srgbClr val="000000"/>
              </a:solidFill>
              <a:highlight>
                <a:schemeClr val="lt1"/>
              </a:highlight>
            </a:endParaRPr>
          </a:p>
          <a:p>
            <a:pPr marL="0" lvl="0" indent="0" algn="l" rtl="0">
              <a:lnSpc>
                <a:spcPct val="115000"/>
              </a:lnSpc>
              <a:spcBef>
                <a:spcPts val="0"/>
              </a:spcBef>
              <a:spcAft>
                <a:spcPts val="0"/>
              </a:spcAft>
              <a:buNone/>
            </a:pPr>
            <a:r>
              <a:rPr lang="en" sz="2000" dirty="0">
                <a:solidFill>
                  <a:srgbClr val="000000"/>
                </a:solidFill>
                <a:highlight>
                  <a:schemeClr val="lt1"/>
                </a:highlight>
              </a:rPr>
              <a:t>There is no First Amendment right to shout down a speaker or disrupt an event.</a:t>
            </a:r>
            <a:endParaRPr sz="2000" dirty="0">
              <a:solidFill>
                <a:srgbClr val="000000"/>
              </a:solidFill>
              <a:highlight>
                <a:schemeClr val="lt1"/>
              </a:highlight>
            </a:endParaRPr>
          </a:p>
          <a:p>
            <a:pPr marL="0" lvl="0" indent="0" algn="l" rtl="0">
              <a:lnSpc>
                <a:spcPct val="115000"/>
              </a:lnSpc>
              <a:spcBef>
                <a:spcPts val="0"/>
              </a:spcBef>
              <a:spcAft>
                <a:spcPts val="0"/>
              </a:spcAft>
              <a:buNone/>
            </a:pPr>
            <a:endParaRPr sz="2000" dirty="0">
              <a:solidFill>
                <a:srgbClr val="000000"/>
              </a:solidFill>
              <a:highlight>
                <a:schemeClr val="lt1"/>
              </a:highlight>
            </a:endParaRPr>
          </a:p>
          <a:p>
            <a:pPr marL="0" lvl="0" indent="0" algn="l" rtl="0">
              <a:lnSpc>
                <a:spcPct val="115000"/>
              </a:lnSpc>
              <a:spcBef>
                <a:spcPts val="0"/>
              </a:spcBef>
              <a:spcAft>
                <a:spcPts val="0"/>
              </a:spcAft>
              <a:buNone/>
            </a:pPr>
            <a:r>
              <a:rPr lang="en" sz="2000" dirty="0">
                <a:solidFill>
                  <a:srgbClr val="000000"/>
                </a:solidFill>
                <a:highlight>
                  <a:schemeClr val="lt1"/>
                </a:highlight>
              </a:rPr>
              <a:t>Getting your message across should not violate someone else’s right to do the same.</a:t>
            </a:r>
            <a:endParaRPr sz="2000" dirty="0">
              <a:solidFill>
                <a:srgbClr val="000000"/>
              </a:solidFill>
              <a:highlight>
                <a:schemeClr val="lt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4" name="Google Shape;96;p2">
            <a:extLst>
              <a:ext uri="{FF2B5EF4-FFF2-40B4-BE49-F238E27FC236}">
                <a16:creationId xmlns:a16="http://schemas.microsoft.com/office/drawing/2014/main" id="{92F57F93-A4F0-1949-94CF-1186D6F3275E}"/>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2" name="Google Shape;132;p25"/>
          <p:cNvSpPr txBox="1">
            <a:spLocks noGrp="1"/>
          </p:cNvSpPr>
          <p:nvPr>
            <p:ph type="body" idx="2"/>
          </p:nvPr>
        </p:nvSpPr>
        <p:spPr>
          <a:xfrm>
            <a:off x="1072319" y="540213"/>
            <a:ext cx="6999360" cy="120933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800"/>
              <a:buFont typeface="Arial"/>
              <a:buNone/>
            </a:pPr>
            <a:r>
              <a:rPr lang="en" sz="3200" b="0" i="0" u="none" strike="noStrike" cap="none" dirty="0">
                <a:solidFill>
                  <a:srgbClr val="EE655E"/>
                </a:solidFill>
                <a:latin typeface="National Book" panose="02000503000000020004" pitchFamily="2" charset="77"/>
                <a:ea typeface="National Book" panose="02000503000000020004" pitchFamily="2" charset="77"/>
                <a:sym typeface="Calibri"/>
              </a:rPr>
              <a:t>The First Amendment of the Constitution guarantees citizens </a:t>
            </a:r>
            <a:r>
              <a:rPr lang="en" sz="3200" dirty="0">
                <a:solidFill>
                  <a:srgbClr val="EE655E"/>
                </a:solidFill>
                <a:latin typeface="National Book" panose="02000503000000020004" pitchFamily="2" charset="77"/>
                <a:ea typeface="National Book" panose="02000503000000020004" pitchFamily="2" charset="77"/>
              </a:rPr>
              <a:t>five specific rights.</a:t>
            </a:r>
            <a:r>
              <a:rPr lang="en" sz="3200" b="0" i="0" u="none" strike="noStrike" cap="none" dirty="0">
                <a:solidFill>
                  <a:srgbClr val="EE655E"/>
                </a:solidFill>
                <a:latin typeface="National Book" panose="02000503000000020004" pitchFamily="2" charset="77"/>
                <a:ea typeface="National Book" panose="02000503000000020004" pitchFamily="2" charset="77"/>
                <a:sym typeface="Calibri"/>
              </a:rPr>
              <a:t>  </a:t>
            </a:r>
            <a:endParaRPr sz="3200" dirty="0">
              <a:solidFill>
                <a:srgbClr val="EE655E"/>
              </a:solidFill>
              <a:latin typeface="National Book" panose="02000503000000020004" pitchFamily="2" charset="77"/>
              <a:ea typeface="National Book" panose="02000503000000020004" pitchFamily="2" charset="77"/>
            </a:endParaRPr>
          </a:p>
          <a:p>
            <a:pPr marL="0" marR="0" lvl="0" indent="0"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p:txBody>
      </p:sp>
      <p:pic>
        <p:nvPicPr>
          <p:cNvPr id="133" name="Google Shape;133;p25"/>
          <p:cNvPicPr preferRelativeResize="0"/>
          <p:nvPr/>
        </p:nvPicPr>
        <p:blipFill>
          <a:blip r:embed="rId4">
            <a:alphaModFix/>
          </a:blip>
          <a:stretch>
            <a:fillRect/>
          </a:stretch>
        </p:blipFill>
        <p:spPr>
          <a:xfrm>
            <a:off x="2277891" y="1749543"/>
            <a:ext cx="4588217" cy="31093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5" name="Google Shape;96;p2">
            <a:extLst>
              <a:ext uri="{FF2B5EF4-FFF2-40B4-BE49-F238E27FC236}">
                <a16:creationId xmlns:a16="http://schemas.microsoft.com/office/drawing/2014/main" id="{2768E702-34D4-CD4D-913F-6C25E50312CE}"/>
              </a:ext>
            </a:extLst>
          </p:cNvPr>
          <p:cNvPicPr preferRelativeResize="0"/>
          <p:nvPr/>
        </p:nvPicPr>
        <p:blipFill rotWithShape="1">
          <a:blip r:embed="rId4">
            <a:alphaModFix/>
          </a:blip>
          <a:srcRect/>
          <a:stretch/>
        </p:blipFill>
        <p:spPr>
          <a:xfrm>
            <a:off x="0" y="0"/>
            <a:ext cx="9144000" cy="5143500"/>
          </a:xfrm>
          <a:prstGeom prst="rect">
            <a:avLst/>
          </a:prstGeom>
          <a:noFill/>
          <a:ln>
            <a:noFill/>
          </a:ln>
        </p:spPr>
      </p:pic>
      <p:sp>
        <p:nvSpPr>
          <p:cNvPr id="255" name="Google Shape;255;p44"/>
          <p:cNvSpPr txBox="1">
            <a:spLocks noGrp="1"/>
          </p:cNvSpPr>
          <p:nvPr>
            <p:ph type="title"/>
          </p:nvPr>
        </p:nvSpPr>
        <p:spPr>
          <a:xfrm>
            <a:off x="777600" y="494927"/>
            <a:ext cx="7588800" cy="9942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 sz="3600" b="1" dirty="0">
                <a:solidFill>
                  <a:srgbClr val="EE655E"/>
                </a:solidFill>
                <a:latin typeface="National Book Italic" panose="02000503000000020004" pitchFamily="2" charset="77"/>
                <a:ea typeface="National Book Italic" panose="02000503000000020004" pitchFamily="2" charset="77"/>
              </a:rPr>
              <a:t>Controversial forms of protest: </a:t>
            </a:r>
            <a:r>
              <a:rPr lang="en" sz="3600" dirty="0">
                <a:solidFill>
                  <a:srgbClr val="EE655E"/>
                </a:solidFill>
                <a:latin typeface="National Book" panose="02000503000000020004" pitchFamily="2" charset="77"/>
                <a:ea typeface="National Book" panose="02000503000000020004" pitchFamily="2" charset="77"/>
              </a:rPr>
              <a:t>Disrupting events</a:t>
            </a:r>
            <a:endParaRPr sz="3600" dirty="0">
              <a:solidFill>
                <a:srgbClr val="EE655E"/>
              </a:solidFill>
              <a:latin typeface="National Book" panose="02000503000000020004" pitchFamily="2" charset="77"/>
              <a:ea typeface="National Book" panose="02000503000000020004" pitchFamily="2" charset="77"/>
            </a:endParaRPr>
          </a:p>
        </p:txBody>
      </p:sp>
      <p:pic>
        <p:nvPicPr>
          <p:cNvPr id="4" name="Online Media 3" title="Protesters disrupt Charles Murray at Villanova University">
            <a:hlinkClick r:id="" action="ppaction://media"/>
            <a:extLst>
              <a:ext uri="{FF2B5EF4-FFF2-40B4-BE49-F238E27FC236}">
                <a16:creationId xmlns:a16="http://schemas.microsoft.com/office/drawing/2014/main" id="{6769D319-08B3-451D-8FD8-C0DC67B47395}"/>
              </a:ext>
            </a:extLst>
          </p:cNvPr>
          <p:cNvPicPr>
            <a:picLocks noRot="1" noChangeAspect="1"/>
          </p:cNvPicPr>
          <p:nvPr>
            <a:videoFile r:link="rId1"/>
          </p:nvPr>
        </p:nvPicPr>
        <p:blipFill>
          <a:blip r:embed="rId5"/>
          <a:stretch>
            <a:fillRect/>
          </a:stretch>
        </p:blipFill>
        <p:spPr>
          <a:xfrm>
            <a:off x="1567432" y="1723435"/>
            <a:ext cx="6009135" cy="3380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4" name="Google Shape;96;p2">
            <a:extLst>
              <a:ext uri="{FF2B5EF4-FFF2-40B4-BE49-F238E27FC236}">
                <a16:creationId xmlns:a16="http://schemas.microsoft.com/office/drawing/2014/main" id="{783AD091-B4BC-6D4E-B690-2392BCCF49D5}"/>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60" name="Google Shape;260;p45"/>
          <p:cNvSpPr txBox="1">
            <a:spLocks noGrp="1"/>
          </p:cNvSpPr>
          <p:nvPr>
            <p:ph type="title"/>
          </p:nvPr>
        </p:nvSpPr>
        <p:spPr>
          <a:xfrm>
            <a:off x="670217" y="349100"/>
            <a:ext cx="75888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EE655E"/>
                </a:solidFill>
              </a:rPr>
              <a:t>Key takeaways</a:t>
            </a:r>
            <a:endParaRPr dirty="0">
              <a:solidFill>
                <a:srgbClr val="EE655E"/>
              </a:solidFill>
            </a:endParaRPr>
          </a:p>
        </p:txBody>
      </p:sp>
      <p:sp>
        <p:nvSpPr>
          <p:cNvPr id="261" name="Google Shape;261;p45"/>
          <p:cNvSpPr txBox="1">
            <a:spLocks noGrp="1"/>
          </p:cNvSpPr>
          <p:nvPr>
            <p:ph type="body" idx="1"/>
          </p:nvPr>
        </p:nvSpPr>
        <p:spPr>
          <a:xfrm>
            <a:off x="777600" y="1206500"/>
            <a:ext cx="7588800" cy="3736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dirty="0">
                <a:latin typeface="National Book" panose="02000503000000020004" pitchFamily="2" charset="77"/>
                <a:ea typeface="National Book" panose="02000503000000020004" pitchFamily="2" charset="77"/>
              </a:rPr>
              <a:t>Protesting is a right guaranteed to everyone in the United States by the First Amendment.</a:t>
            </a:r>
            <a:endParaRPr sz="1700" dirty="0">
              <a:latin typeface="National Book" panose="02000503000000020004" pitchFamily="2" charset="77"/>
              <a:ea typeface="National Book" panose="02000503000000020004" pitchFamily="2" charset="77"/>
            </a:endParaRPr>
          </a:p>
          <a:p>
            <a:pPr marL="0" lvl="0" indent="0" algn="l" rtl="0">
              <a:lnSpc>
                <a:spcPct val="115000"/>
              </a:lnSpc>
              <a:spcBef>
                <a:spcPts val="0"/>
              </a:spcBef>
              <a:spcAft>
                <a:spcPts val="0"/>
              </a:spcAft>
              <a:buNone/>
            </a:pPr>
            <a:endParaRPr sz="1700" dirty="0">
              <a:latin typeface="National Book" panose="02000503000000020004" pitchFamily="2" charset="77"/>
              <a:ea typeface="National Book" panose="02000503000000020004" pitchFamily="2" charset="77"/>
            </a:endParaRPr>
          </a:p>
          <a:p>
            <a:pPr marL="0" lvl="0" indent="0" algn="l" rtl="0">
              <a:lnSpc>
                <a:spcPct val="115000"/>
              </a:lnSpc>
              <a:spcBef>
                <a:spcPts val="0"/>
              </a:spcBef>
              <a:spcAft>
                <a:spcPts val="0"/>
              </a:spcAft>
              <a:buNone/>
            </a:pPr>
            <a:r>
              <a:rPr lang="en" sz="1700" dirty="0">
                <a:latin typeface="National Book" panose="02000503000000020004" pitchFamily="2" charset="77"/>
                <a:ea typeface="National Book" panose="02000503000000020004" pitchFamily="2" charset="77"/>
              </a:rPr>
              <a:t>As long as the </a:t>
            </a:r>
            <a:r>
              <a:rPr lang="en" sz="1700" u="sng" dirty="0">
                <a:latin typeface="National Book" panose="02000503000000020004" pitchFamily="2" charset="77"/>
                <a:ea typeface="National Book" panose="02000503000000020004" pitchFamily="2" charset="77"/>
              </a:rPr>
              <a:t>content</a:t>
            </a:r>
            <a:r>
              <a:rPr lang="en" sz="1700" dirty="0">
                <a:latin typeface="National Book" panose="02000503000000020004" pitchFamily="2" charset="77"/>
                <a:ea typeface="National Book" panose="02000503000000020004" pitchFamily="2" charset="77"/>
              </a:rPr>
              <a:t> of the speech is protected under the First Amendment, its legality depends on </a:t>
            </a:r>
            <a:r>
              <a:rPr lang="en" sz="1700" i="1" dirty="0">
                <a:latin typeface="National Book Italic" panose="02000503000000020004" pitchFamily="2" charset="77"/>
                <a:ea typeface="National Book Italic" panose="02000503000000020004" pitchFamily="2" charset="77"/>
              </a:rPr>
              <a:t>when</a:t>
            </a:r>
            <a:r>
              <a:rPr lang="en" sz="1700" dirty="0">
                <a:latin typeface="National Book" panose="02000503000000020004" pitchFamily="2" charset="77"/>
                <a:ea typeface="National Book" panose="02000503000000020004" pitchFamily="2" charset="77"/>
              </a:rPr>
              <a:t>, </a:t>
            </a:r>
            <a:r>
              <a:rPr lang="en" sz="1700" i="1" dirty="0">
                <a:latin typeface="National Book Italic" panose="02000503000000020004" pitchFamily="2" charset="77"/>
                <a:ea typeface="National Book Italic" panose="02000503000000020004" pitchFamily="2" charset="77"/>
              </a:rPr>
              <a:t>how </a:t>
            </a:r>
            <a:r>
              <a:rPr lang="en" sz="1700" dirty="0">
                <a:latin typeface="National Book" panose="02000503000000020004" pitchFamily="2" charset="77"/>
                <a:ea typeface="National Book" panose="02000503000000020004" pitchFamily="2" charset="77"/>
              </a:rPr>
              <a:t>and </a:t>
            </a:r>
            <a:r>
              <a:rPr lang="en" sz="1700" i="1" dirty="0">
                <a:latin typeface="National Book Italic" panose="02000503000000020004" pitchFamily="2" charset="77"/>
                <a:ea typeface="National Book Italic" panose="02000503000000020004" pitchFamily="2" charset="77"/>
              </a:rPr>
              <a:t>where </a:t>
            </a:r>
            <a:r>
              <a:rPr lang="en" sz="1700" dirty="0">
                <a:latin typeface="National Book" panose="02000503000000020004" pitchFamily="2" charset="77"/>
                <a:ea typeface="National Book" panose="02000503000000020004" pitchFamily="2" charset="77"/>
              </a:rPr>
              <a:t>the speech is communicated.</a:t>
            </a:r>
            <a:endParaRPr sz="1700" dirty="0">
              <a:latin typeface="National Book" panose="02000503000000020004" pitchFamily="2" charset="77"/>
              <a:ea typeface="National Book" panose="02000503000000020004" pitchFamily="2" charset="77"/>
            </a:endParaRPr>
          </a:p>
          <a:p>
            <a:pPr marL="0" lvl="0" indent="0" algn="l" rtl="0">
              <a:lnSpc>
                <a:spcPct val="115000"/>
              </a:lnSpc>
              <a:spcBef>
                <a:spcPts val="0"/>
              </a:spcBef>
              <a:spcAft>
                <a:spcPts val="0"/>
              </a:spcAft>
              <a:buNone/>
            </a:pPr>
            <a:endParaRPr sz="1700" dirty="0">
              <a:latin typeface="National Book" panose="02000503000000020004" pitchFamily="2" charset="77"/>
              <a:ea typeface="National Book" panose="02000503000000020004" pitchFamily="2" charset="77"/>
            </a:endParaRPr>
          </a:p>
          <a:p>
            <a:pPr marL="0" lvl="0" indent="0" algn="l" rtl="0">
              <a:lnSpc>
                <a:spcPct val="115000"/>
              </a:lnSpc>
              <a:spcBef>
                <a:spcPts val="0"/>
              </a:spcBef>
              <a:spcAft>
                <a:spcPts val="0"/>
              </a:spcAft>
              <a:buNone/>
            </a:pPr>
            <a:r>
              <a:rPr lang="en" sz="1700" dirty="0">
                <a:latin typeface="National Book" panose="02000503000000020004" pitchFamily="2" charset="77"/>
                <a:ea typeface="National Book" panose="02000503000000020004" pitchFamily="2" charset="77"/>
              </a:rPr>
              <a:t>If you choose to organize or participate in a protest, make sure you understand how to do so legally.</a:t>
            </a:r>
            <a:endParaRPr sz="1700" dirty="0">
              <a:latin typeface="National Book" panose="02000503000000020004" pitchFamily="2" charset="77"/>
              <a:ea typeface="National Book" panose="02000503000000020004" pitchFamily="2" charset="77"/>
            </a:endParaRPr>
          </a:p>
          <a:p>
            <a:pPr marL="0" lvl="0" indent="0" algn="l" rtl="0">
              <a:lnSpc>
                <a:spcPct val="115000"/>
              </a:lnSpc>
              <a:spcBef>
                <a:spcPts val="0"/>
              </a:spcBef>
              <a:spcAft>
                <a:spcPts val="0"/>
              </a:spcAft>
              <a:buNone/>
            </a:pPr>
            <a:endParaRPr sz="1700" dirty="0">
              <a:latin typeface="National Book" panose="02000503000000020004" pitchFamily="2" charset="77"/>
              <a:ea typeface="National Book" panose="02000503000000020004" pitchFamily="2" charset="77"/>
            </a:endParaRPr>
          </a:p>
          <a:p>
            <a:pPr marL="0" lvl="0" indent="0" algn="l" rtl="0">
              <a:lnSpc>
                <a:spcPct val="115000"/>
              </a:lnSpc>
              <a:spcBef>
                <a:spcPts val="0"/>
              </a:spcBef>
              <a:spcAft>
                <a:spcPts val="0"/>
              </a:spcAft>
              <a:buNone/>
            </a:pPr>
            <a:r>
              <a:rPr lang="en" sz="1700" dirty="0">
                <a:latin typeface="National Book" panose="02000503000000020004" pitchFamily="2" charset="77"/>
                <a:ea typeface="National Book" panose="02000503000000020004" pitchFamily="2" charset="77"/>
              </a:rPr>
              <a:t>Remember that all viewpoints have equal protection under the law. Other people are not legally allowed to disrupt your protest, just as you are not legally allowed to disrupt theirs.</a:t>
            </a:r>
            <a:endParaRPr sz="1700" dirty="0">
              <a:latin typeface="National Book" panose="02000503000000020004" pitchFamily="2" charset="77"/>
              <a:ea typeface="National Book" panose="02000503000000020004" pitchFamily="2" charset="77"/>
            </a:endParaRPr>
          </a:p>
          <a:p>
            <a:pPr marL="0" lvl="0" indent="0" algn="l" rtl="0">
              <a:lnSpc>
                <a:spcPct val="115000"/>
              </a:lnSpc>
              <a:spcBef>
                <a:spcPts val="0"/>
              </a:spcBef>
              <a:spcAft>
                <a:spcPts val="0"/>
              </a:spcAft>
              <a:buNone/>
            </a:pPr>
            <a:endParaRPr sz="1500" dirty="0">
              <a:latin typeface="Arial"/>
              <a:ea typeface="Arial"/>
              <a:cs typeface="Arial"/>
              <a:sym typeface="Arial"/>
            </a:endParaRPr>
          </a:p>
          <a:p>
            <a:pPr marL="0" lvl="0" indent="0" algn="l" rtl="0">
              <a:lnSpc>
                <a:spcPct val="115000"/>
              </a:lnSpc>
              <a:spcBef>
                <a:spcPts val="0"/>
              </a:spcBef>
              <a:spcAft>
                <a:spcPts val="0"/>
              </a:spcAft>
              <a:buNone/>
            </a:pPr>
            <a:endParaRPr sz="1500"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6"/>
          <p:cNvPicPr preferRelativeResize="0"/>
          <p:nvPr/>
        </p:nvPicPr>
        <p:blipFill>
          <a:blip r:embed="rId3">
            <a:alphaModFix/>
          </a:blip>
          <a:stretch>
            <a:fillRect/>
          </a:stretch>
        </p:blipFill>
        <p:spPr>
          <a:xfrm>
            <a:off x="0" y="-66600"/>
            <a:ext cx="9299424" cy="5276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6" name="Google Shape;96;p2">
            <a:extLst>
              <a:ext uri="{FF2B5EF4-FFF2-40B4-BE49-F238E27FC236}">
                <a16:creationId xmlns:a16="http://schemas.microsoft.com/office/drawing/2014/main" id="{206680EA-7223-8A4A-B798-1E467159E4C5}"/>
              </a:ext>
            </a:extLst>
          </p:cNvPr>
          <p:cNvPicPr preferRelativeResize="0"/>
          <p:nvPr/>
        </p:nvPicPr>
        <p:blipFill rotWithShape="1">
          <a:blip r:embed="rId3"/>
          <a:srcRect/>
          <a:stretch/>
        </p:blipFill>
        <p:spPr>
          <a:xfrm>
            <a:off x="0" y="0"/>
            <a:ext cx="9144000" cy="5143500"/>
          </a:xfrm>
          <a:prstGeom prst="rect">
            <a:avLst/>
          </a:prstGeom>
        </p:spPr>
      </p:pic>
      <p:sp>
        <p:nvSpPr>
          <p:cNvPr id="138" name="Google Shape;138;p26"/>
          <p:cNvSpPr txBox="1">
            <a:spLocks noGrp="1"/>
          </p:cNvSpPr>
          <p:nvPr>
            <p:ph type="title"/>
          </p:nvPr>
        </p:nvSpPr>
        <p:spPr>
          <a:xfrm>
            <a:off x="699925" y="393325"/>
            <a:ext cx="75888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rgbClr val="EE655E"/>
                </a:solidFill>
              </a:rPr>
              <a:t>First Amendment guarantees</a:t>
            </a:r>
            <a:endParaRPr sz="3200" dirty="0">
              <a:solidFill>
                <a:srgbClr val="EE655E"/>
              </a:solidFill>
            </a:endParaRPr>
          </a:p>
        </p:txBody>
      </p:sp>
      <p:pic>
        <p:nvPicPr>
          <p:cNvPr id="139" name="Google Shape;139;p26"/>
          <p:cNvPicPr preferRelativeResize="0"/>
          <p:nvPr/>
        </p:nvPicPr>
        <p:blipFill>
          <a:blip r:embed="rId4">
            <a:alphaModFix/>
          </a:blip>
          <a:stretch>
            <a:fillRect/>
          </a:stretch>
        </p:blipFill>
        <p:spPr>
          <a:xfrm>
            <a:off x="544575" y="517175"/>
            <a:ext cx="3573250" cy="5359875"/>
          </a:xfrm>
          <a:prstGeom prst="rect">
            <a:avLst/>
          </a:prstGeom>
          <a:noFill/>
          <a:ln>
            <a:noFill/>
          </a:ln>
        </p:spPr>
      </p:pic>
      <p:sp>
        <p:nvSpPr>
          <p:cNvPr id="140" name="Google Shape;140;p26"/>
          <p:cNvSpPr txBox="1"/>
          <p:nvPr/>
        </p:nvSpPr>
        <p:spPr>
          <a:xfrm>
            <a:off x="4810475" y="1250725"/>
            <a:ext cx="3633600" cy="3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AE4844"/>
              </a:buClr>
              <a:buSzPts val="4000"/>
              <a:buFont typeface="Lato Light"/>
              <a:buNone/>
            </a:pPr>
            <a:endParaRPr sz="100">
              <a:latin typeface="Calibri"/>
              <a:ea typeface="Calibri"/>
              <a:cs typeface="Calibri"/>
              <a:sym typeface="Calibri"/>
            </a:endParaRPr>
          </a:p>
        </p:txBody>
      </p:sp>
      <p:sp>
        <p:nvSpPr>
          <p:cNvPr id="141" name="Google Shape;141;p26"/>
          <p:cNvSpPr txBox="1"/>
          <p:nvPr/>
        </p:nvSpPr>
        <p:spPr>
          <a:xfrm>
            <a:off x="4810475" y="1480150"/>
            <a:ext cx="4085100" cy="3049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AutoNum type="arabicPeriod"/>
            </a:pPr>
            <a:r>
              <a:rPr lang="en" sz="1800" dirty="0">
                <a:latin typeface="Calibri"/>
                <a:ea typeface="Calibri"/>
                <a:cs typeface="Calibri"/>
                <a:sym typeface="Calibri"/>
              </a:rPr>
              <a:t>Freedom of religion</a:t>
            </a: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a:p>
            <a:pPr marL="114300" lvl="0" algn="l" rtl="0">
              <a:spcBef>
                <a:spcPts val="0"/>
              </a:spcBef>
              <a:spcAft>
                <a:spcPts val="0"/>
              </a:spcAft>
              <a:buSzPts val="1800"/>
            </a:pPr>
            <a:r>
              <a:rPr lang="en" sz="1800" dirty="0">
                <a:latin typeface="Calibri"/>
                <a:ea typeface="Calibri"/>
                <a:cs typeface="Calibri"/>
                <a:sym typeface="Calibri"/>
              </a:rPr>
              <a:t>2.   Freedom of speech</a:t>
            </a: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a:p>
            <a:pPr marL="114300" lvl="0" algn="l" rtl="0">
              <a:spcBef>
                <a:spcPts val="0"/>
              </a:spcBef>
              <a:spcAft>
                <a:spcPts val="0"/>
              </a:spcAft>
              <a:buSzPts val="1800"/>
            </a:pPr>
            <a:r>
              <a:rPr lang="en" sz="1800" dirty="0">
                <a:latin typeface="Calibri"/>
                <a:ea typeface="Calibri"/>
                <a:cs typeface="Calibri"/>
                <a:sym typeface="Calibri"/>
              </a:rPr>
              <a:t>3.   Freedom of the press</a:t>
            </a: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a:p>
            <a:pPr marL="114300" lvl="0" algn="l" rtl="0">
              <a:spcBef>
                <a:spcPts val="0"/>
              </a:spcBef>
              <a:spcAft>
                <a:spcPts val="0"/>
              </a:spcAft>
              <a:buSzPts val="1800"/>
            </a:pPr>
            <a:r>
              <a:rPr lang="en" sz="1800" dirty="0">
                <a:latin typeface="Calibri"/>
                <a:ea typeface="Calibri"/>
                <a:cs typeface="Calibri"/>
                <a:sym typeface="Calibri"/>
              </a:rPr>
              <a:t>4.   Right to assemble</a:t>
            </a:r>
            <a:endParaRPr sz="1800" dirty="0">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a:p>
            <a:pPr marL="114300" lvl="0" algn="l" rtl="0">
              <a:spcBef>
                <a:spcPts val="0"/>
              </a:spcBef>
              <a:spcAft>
                <a:spcPts val="0"/>
              </a:spcAft>
              <a:buSzPts val="1800"/>
            </a:pPr>
            <a:r>
              <a:rPr lang="en" sz="1800" dirty="0">
                <a:latin typeface="Calibri"/>
                <a:ea typeface="Calibri"/>
                <a:cs typeface="Calibri"/>
                <a:sym typeface="Calibri"/>
              </a:rPr>
              <a:t>5.   Right to petition the government</a:t>
            </a:r>
            <a:endParaRPr sz="18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4" name="Google Shape;96;p2">
            <a:extLst>
              <a:ext uri="{FF2B5EF4-FFF2-40B4-BE49-F238E27FC236}">
                <a16:creationId xmlns:a16="http://schemas.microsoft.com/office/drawing/2014/main" id="{77284B89-43D8-D244-A748-5AEFE63DEBFD}"/>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52" name="Google Shape;152;p28"/>
          <p:cNvSpPr txBox="1">
            <a:spLocks noGrp="1"/>
          </p:cNvSpPr>
          <p:nvPr>
            <p:ph type="title"/>
          </p:nvPr>
        </p:nvSpPr>
        <p:spPr>
          <a:xfrm>
            <a:off x="569425" y="465953"/>
            <a:ext cx="7191000" cy="10092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SzPts val="1100"/>
              <a:buNone/>
            </a:pPr>
            <a:r>
              <a:rPr lang="en-US" sz="2400" dirty="0">
                <a:solidFill>
                  <a:srgbClr val="EE655E"/>
                </a:solidFill>
                <a:latin typeface="National Book" panose="02000503000000020004" pitchFamily="2" charset="77"/>
                <a:ea typeface="National Book" panose="02000503000000020004" pitchFamily="2" charset="77"/>
              </a:rPr>
              <a:t>The right to protest includes three of the five First Amendment rights.</a:t>
            </a:r>
          </a:p>
        </p:txBody>
      </p:sp>
      <p:sp>
        <p:nvSpPr>
          <p:cNvPr id="153" name="Google Shape;153;p28"/>
          <p:cNvSpPr txBox="1">
            <a:spLocks noGrp="1"/>
          </p:cNvSpPr>
          <p:nvPr>
            <p:ph type="body" idx="1"/>
          </p:nvPr>
        </p:nvSpPr>
        <p:spPr>
          <a:xfrm>
            <a:off x="569425" y="1482875"/>
            <a:ext cx="7886700" cy="3421800"/>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Clr>
                <a:srgbClr val="4696C8"/>
              </a:buClr>
              <a:buSzPct val="75000"/>
              <a:buNone/>
            </a:pPr>
            <a:r>
              <a:rPr lang="en-US" sz="1600" b="1" dirty="0">
                <a:latin typeface="National Book Italic" panose="02000503000000020004" pitchFamily="2" charset="77"/>
                <a:ea typeface="National Book Italic" panose="02000503000000020004" pitchFamily="2" charset="77"/>
              </a:rPr>
              <a:t>Right to assemble</a:t>
            </a:r>
          </a:p>
          <a:p>
            <a:pPr marL="457200" lvl="0" indent="-342900" algn="l" rtl="0">
              <a:lnSpc>
                <a:spcPct val="90000"/>
              </a:lnSpc>
              <a:spcBef>
                <a:spcPts val="750"/>
              </a:spcBef>
              <a:spcAft>
                <a:spcPts val="0"/>
              </a:spcAft>
              <a:buClr>
                <a:srgbClr val="4696C8"/>
              </a:buClr>
              <a:buSzPct val="75000"/>
              <a:buChar char="●"/>
            </a:pPr>
            <a:r>
              <a:rPr lang="en-US" sz="1600" dirty="0">
                <a:latin typeface="National Book" panose="02000503000000020004" pitchFamily="2" charset="77"/>
                <a:ea typeface="National Book" panose="02000503000000020004" pitchFamily="2" charset="77"/>
              </a:rPr>
              <a:t>Why is freedom of assembly important?</a:t>
            </a:r>
          </a:p>
          <a:p>
            <a:pPr marL="457200" lvl="0" indent="-342900" algn="l" rtl="0">
              <a:lnSpc>
                <a:spcPct val="90000"/>
              </a:lnSpc>
              <a:spcBef>
                <a:spcPts val="0"/>
              </a:spcBef>
              <a:spcAft>
                <a:spcPts val="0"/>
              </a:spcAft>
              <a:buClr>
                <a:srgbClr val="4696C8"/>
              </a:buClr>
              <a:buSzPct val="75000"/>
              <a:buChar char="●"/>
            </a:pPr>
            <a:r>
              <a:rPr lang="en-US" sz="1600" dirty="0">
                <a:latin typeface="National Book" panose="02000503000000020004" pitchFamily="2" charset="77"/>
                <a:ea typeface="National Book" panose="02000503000000020004" pitchFamily="2" charset="77"/>
              </a:rPr>
              <a:t>How has it been used?</a:t>
            </a:r>
          </a:p>
          <a:p>
            <a:pPr marL="1371600" lvl="0" indent="0" algn="l" rtl="0">
              <a:lnSpc>
                <a:spcPct val="90000"/>
              </a:lnSpc>
              <a:spcBef>
                <a:spcPts val="750"/>
              </a:spcBef>
              <a:spcAft>
                <a:spcPts val="0"/>
              </a:spcAft>
              <a:buClr>
                <a:srgbClr val="4696C8"/>
              </a:buClr>
              <a:buSzPct val="75000"/>
              <a:buNone/>
            </a:pPr>
            <a:endParaRPr lang="en-US" sz="1600" dirty="0">
              <a:latin typeface="National Book" panose="02000503000000020004" pitchFamily="2" charset="77"/>
              <a:ea typeface="National Book" panose="02000503000000020004" pitchFamily="2" charset="77"/>
            </a:endParaRPr>
          </a:p>
          <a:p>
            <a:pPr marL="0" lvl="0" indent="0" algn="l" rtl="0">
              <a:lnSpc>
                <a:spcPct val="90000"/>
              </a:lnSpc>
              <a:spcBef>
                <a:spcPts val="750"/>
              </a:spcBef>
              <a:spcAft>
                <a:spcPts val="0"/>
              </a:spcAft>
              <a:buClr>
                <a:srgbClr val="4696C8"/>
              </a:buClr>
              <a:buSzPct val="75000"/>
              <a:buNone/>
            </a:pPr>
            <a:r>
              <a:rPr lang="en-US" sz="1600" b="1" dirty="0">
                <a:latin typeface="National Book Italic" panose="02000503000000020004" pitchFamily="2" charset="77"/>
                <a:ea typeface="National Book Italic" panose="02000503000000020004" pitchFamily="2" charset="77"/>
              </a:rPr>
              <a:t>Right to petition the government</a:t>
            </a:r>
          </a:p>
          <a:p>
            <a:pPr marL="457200" lvl="0" indent="-342900" algn="l" rtl="0">
              <a:lnSpc>
                <a:spcPct val="90000"/>
              </a:lnSpc>
              <a:spcBef>
                <a:spcPts val="750"/>
              </a:spcBef>
              <a:spcAft>
                <a:spcPts val="0"/>
              </a:spcAft>
              <a:buClr>
                <a:srgbClr val="4696C8"/>
              </a:buClr>
              <a:buSzPct val="75000"/>
              <a:buChar char="●"/>
            </a:pPr>
            <a:r>
              <a:rPr lang="en-US" sz="1600" dirty="0">
                <a:latin typeface="National Book" panose="02000503000000020004" pitchFamily="2" charset="77"/>
                <a:ea typeface="National Book" panose="02000503000000020004" pitchFamily="2" charset="77"/>
              </a:rPr>
              <a:t>Why is freedom to petition important?</a:t>
            </a:r>
          </a:p>
          <a:p>
            <a:pPr marL="457200" lvl="0" indent="-342900" algn="l" rtl="0">
              <a:lnSpc>
                <a:spcPct val="90000"/>
              </a:lnSpc>
              <a:spcBef>
                <a:spcPts val="0"/>
              </a:spcBef>
              <a:spcAft>
                <a:spcPts val="0"/>
              </a:spcAft>
              <a:buClr>
                <a:srgbClr val="4696C8"/>
              </a:buClr>
              <a:buSzPct val="75000"/>
              <a:buChar char="●"/>
            </a:pPr>
            <a:r>
              <a:rPr lang="en-US" sz="1600" dirty="0">
                <a:latin typeface="National Book" panose="02000503000000020004" pitchFamily="2" charset="77"/>
                <a:ea typeface="National Book" panose="02000503000000020004" pitchFamily="2" charset="77"/>
              </a:rPr>
              <a:t>How has it been used?</a:t>
            </a:r>
          </a:p>
          <a:p>
            <a:pPr marL="0" lvl="0" indent="0" algn="l" rtl="0">
              <a:lnSpc>
                <a:spcPct val="90000"/>
              </a:lnSpc>
              <a:spcBef>
                <a:spcPts val="750"/>
              </a:spcBef>
              <a:spcAft>
                <a:spcPts val="0"/>
              </a:spcAft>
              <a:buClr>
                <a:srgbClr val="4696C8"/>
              </a:buClr>
              <a:buSzPct val="75000"/>
              <a:buNone/>
            </a:pPr>
            <a:endParaRPr lang="en-US" sz="1600" dirty="0">
              <a:latin typeface="National Book" panose="02000503000000020004" pitchFamily="2" charset="77"/>
              <a:ea typeface="National Book" panose="02000503000000020004" pitchFamily="2" charset="77"/>
            </a:endParaRPr>
          </a:p>
          <a:p>
            <a:pPr marL="0" lvl="0" indent="0" algn="l" rtl="0">
              <a:lnSpc>
                <a:spcPct val="90000"/>
              </a:lnSpc>
              <a:spcBef>
                <a:spcPts val="750"/>
              </a:spcBef>
              <a:spcAft>
                <a:spcPts val="0"/>
              </a:spcAft>
              <a:buClr>
                <a:srgbClr val="4696C8"/>
              </a:buClr>
              <a:buSzPct val="75000"/>
              <a:buNone/>
            </a:pPr>
            <a:r>
              <a:rPr lang="en-US" sz="1600" b="1" dirty="0">
                <a:solidFill>
                  <a:srgbClr val="000000"/>
                </a:solidFill>
                <a:latin typeface="National Book Italic" panose="02000503000000020004" pitchFamily="2" charset="77"/>
                <a:ea typeface="National Book Italic" panose="02000503000000020004" pitchFamily="2" charset="77"/>
              </a:rPr>
              <a:t>Freedom of speech</a:t>
            </a:r>
          </a:p>
          <a:p>
            <a:pPr marL="457200" lvl="0" indent="-342900" algn="l" rtl="0">
              <a:lnSpc>
                <a:spcPct val="90000"/>
              </a:lnSpc>
              <a:spcBef>
                <a:spcPts val="750"/>
              </a:spcBef>
              <a:spcAft>
                <a:spcPts val="0"/>
              </a:spcAft>
              <a:buClr>
                <a:srgbClr val="4696C8"/>
              </a:buClr>
              <a:buSzPct val="75000"/>
              <a:buChar char="●"/>
            </a:pPr>
            <a:r>
              <a:rPr lang="en-US" sz="1600" dirty="0">
                <a:solidFill>
                  <a:srgbClr val="000000"/>
                </a:solidFill>
                <a:latin typeface="National Book" panose="02000503000000020004" pitchFamily="2" charset="77"/>
                <a:ea typeface="National Book" panose="02000503000000020004" pitchFamily="2" charset="77"/>
              </a:rPr>
              <a:t>How is freedom of speech connected to the right to protest?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5" name="Google Shape;96;p2">
            <a:extLst>
              <a:ext uri="{FF2B5EF4-FFF2-40B4-BE49-F238E27FC236}">
                <a16:creationId xmlns:a16="http://schemas.microsoft.com/office/drawing/2014/main" id="{787CE909-DFE5-924E-9D3D-35AEF02B24CD}"/>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58" name="Google Shape;158;p29"/>
          <p:cNvSpPr txBox="1">
            <a:spLocks noGrp="1"/>
          </p:cNvSpPr>
          <p:nvPr>
            <p:ph type="title"/>
          </p:nvPr>
        </p:nvSpPr>
        <p:spPr>
          <a:xfrm>
            <a:off x="409003" y="482125"/>
            <a:ext cx="75888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EE655E"/>
                </a:solidFill>
                <a:latin typeface="National Book" panose="02000503000000020004" pitchFamily="2" charset="77"/>
                <a:ea typeface="National Book" panose="02000503000000020004" pitchFamily="2" charset="77"/>
              </a:rPr>
              <a:t>Freedom of speech is closely tied with the right to protest.</a:t>
            </a:r>
            <a:endParaRPr sz="2400" dirty="0">
              <a:solidFill>
                <a:srgbClr val="EE655E"/>
              </a:solidFill>
              <a:latin typeface="National Book" panose="02000503000000020004" pitchFamily="2" charset="77"/>
              <a:ea typeface="National Book" panose="02000503000000020004" pitchFamily="2" charset="77"/>
            </a:endParaRPr>
          </a:p>
        </p:txBody>
      </p:sp>
      <p:sp>
        <p:nvSpPr>
          <p:cNvPr id="159" name="Google Shape;159;p29"/>
          <p:cNvSpPr txBox="1">
            <a:spLocks noGrp="1"/>
          </p:cNvSpPr>
          <p:nvPr>
            <p:ph type="body" idx="1"/>
          </p:nvPr>
        </p:nvSpPr>
        <p:spPr>
          <a:xfrm>
            <a:off x="5412158" y="1289700"/>
            <a:ext cx="2856900" cy="2564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1600" dirty="0"/>
              <a:t>If you are protesting, you are using your free speech rights to communicate a message to other people.</a:t>
            </a:r>
            <a:endParaRPr sz="1600" dirty="0"/>
          </a:p>
        </p:txBody>
      </p:sp>
      <p:pic>
        <p:nvPicPr>
          <p:cNvPr id="160" name="Google Shape;160;p29"/>
          <p:cNvPicPr preferRelativeResize="0"/>
          <p:nvPr/>
        </p:nvPicPr>
        <p:blipFill>
          <a:blip r:embed="rId4">
            <a:alphaModFix/>
          </a:blip>
          <a:stretch>
            <a:fillRect/>
          </a:stretch>
        </p:blipFill>
        <p:spPr>
          <a:xfrm>
            <a:off x="409004" y="1283925"/>
            <a:ext cx="4883940" cy="30500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5" name="Google Shape;96;p2">
            <a:extLst>
              <a:ext uri="{FF2B5EF4-FFF2-40B4-BE49-F238E27FC236}">
                <a16:creationId xmlns:a16="http://schemas.microsoft.com/office/drawing/2014/main" id="{A5A29BB0-5C57-1643-81D6-024A357F1D37}"/>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65" name="Google Shape;165;p30"/>
          <p:cNvSpPr txBox="1">
            <a:spLocks noGrp="1"/>
          </p:cNvSpPr>
          <p:nvPr>
            <p:ph type="title"/>
          </p:nvPr>
        </p:nvSpPr>
        <p:spPr>
          <a:xfrm>
            <a:off x="741857" y="310656"/>
            <a:ext cx="6918900" cy="7455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SzPts val="1100"/>
              <a:buNone/>
            </a:pPr>
            <a:r>
              <a:rPr lang="en" dirty="0">
                <a:solidFill>
                  <a:srgbClr val="EE655E"/>
                </a:solidFill>
              </a:rPr>
              <a:t>Legal forms of protest</a:t>
            </a:r>
            <a:endParaRPr dirty="0">
              <a:solidFill>
                <a:srgbClr val="EE655E"/>
              </a:solidFill>
            </a:endParaRPr>
          </a:p>
        </p:txBody>
      </p:sp>
      <p:sp>
        <p:nvSpPr>
          <p:cNvPr id="166" name="Google Shape;166;p30"/>
          <p:cNvSpPr txBox="1">
            <a:spLocks noGrp="1"/>
          </p:cNvSpPr>
          <p:nvPr>
            <p:ph type="body" idx="1"/>
          </p:nvPr>
        </p:nvSpPr>
        <p:spPr>
          <a:xfrm>
            <a:off x="628650" y="1154500"/>
            <a:ext cx="3680303" cy="3855900"/>
          </a:xfrm>
          <a:prstGeom prst="rect">
            <a:avLst/>
          </a:prstGeom>
          <a:noFill/>
          <a:ln>
            <a:noFill/>
          </a:ln>
        </p:spPr>
        <p:txBody>
          <a:bodyPr spcFirstLastPara="1" wrap="square" lIns="68550" tIns="34275" rIns="68550" bIns="34275" anchor="t" anchorCtr="0">
            <a:noAutofit/>
          </a:bodyPr>
          <a:lstStyle/>
          <a:p>
            <a:pPr marL="361950" lvl="0" indent="-285750" algn="l" rtl="0">
              <a:lnSpc>
                <a:spcPct val="115000"/>
              </a:lnSpc>
              <a:spcBef>
                <a:spcPts val="0"/>
              </a:spcBef>
              <a:spcAft>
                <a:spcPts val="0"/>
              </a:spcAft>
              <a:buClr>
                <a:srgbClr val="4696C8"/>
              </a:buClr>
              <a:buSzPct val="75000"/>
              <a:buFont typeface="Arial" panose="020B0604020202020204" pitchFamily="34" charset="0"/>
              <a:buChar char="•"/>
            </a:pPr>
            <a:r>
              <a:rPr lang="en" sz="1600" dirty="0"/>
              <a:t>Speaking out</a:t>
            </a:r>
            <a:endParaRPr sz="1600" dirty="0"/>
          </a:p>
          <a:p>
            <a:pPr marL="361950" lvl="0" indent="-285750" algn="l" rtl="0">
              <a:lnSpc>
                <a:spcPct val="115000"/>
              </a:lnSpc>
              <a:spcBef>
                <a:spcPts val="0"/>
              </a:spcBef>
              <a:spcAft>
                <a:spcPts val="0"/>
              </a:spcAft>
              <a:buClr>
                <a:srgbClr val="4696C8"/>
              </a:buClr>
              <a:buSzPct val="75000"/>
              <a:buFont typeface="Arial" panose="020B0604020202020204" pitchFamily="34" charset="0"/>
              <a:buChar char="•"/>
            </a:pPr>
            <a:r>
              <a:rPr lang="en" sz="1600" dirty="0"/>
              <a:t>Picketing</a:t>
            </a:r>
            <a:endParaRPr sz="1600" dirty="0"/>
          </a:p>
          <a:p>
            <a:pPr marL="361950" lvl="0" indent="-285750" algn="l" rtl="0">
              <a:lnSpc>
                <a:spcPct val="115000"/>
              </a:lnSpc>
              <a:spcBef>
                <a:spcPts val="0"/>
              </a:spcBef>
              <a:spcAft>
                <a:spcPts val="0"/>
              </a:spcAft>
              <a:buClr>
                <a:srgbClr val="4696C8"/>
              </a:buClr>
              <a:buSzPct val="75000"/>
              <a:buFont typeface="Arial" panose="020B0604020202020204" pitchFamily="34" charset="0"/>
              <a:buChar char="•"/>
            </a:pPr>
            <a:r>
              <a:rPr lang="en" sz="1600" dirty="0"/>
              <a:t>Marches</a:t>
            </a:r>
            <a:endParaRPr sz="1600" dirty="0"/>
          </a:p>
          <a:p>
            <a:pPr marL="361950" lvl="0" indent="-285750" algn="l" rtl="0">
              <a:lnSpc>
                <a:spcPct val="115000"/>
              </a:lnSpc>
              <a:spcBef>
                <a:spcPts val="0"/>
              </a:spcBef>
              <a:spcAft>
                <a:spcPts val="0"/>
              </a:spcAft>
              <a:buClr>
                <a:srgbClr val="4696C8"/>
              </a:buClr>
              <a:buSzPct val="75000"/>
              <a:buFont typeface="Arial" panose="020B0604020202020204" pitchFamily="34" charset="0"/>
              <a:buChar char="•"/>
            </a:pPr>
            <a:r>
              <a:rPr lang="en" sz="1600" dirty="0"/>
              <a:t>Hosting events</a:t>
            </a:r>
            <a:endParaRPr sz="1600" dirty="0"/>
          </a:p>
          <a:p>
            <a:pPr marL="361950" lvl="0" indent="-285750" algn="l" rtl="0">
              <a:lnSpc>
                <a:spcPct val="115000"/>
              </a:lnSpc>
              <a:spcBef>
                <a:spcPts val="0"/>
              </a:spcBef>
              <a:spcAft>
                <a:spcPts val="0"/>
              </a:spcAft>
              <a:buClr>
                <a:srgbClr val="4696C8"/>
              </a:buClr>
              <a:buSzPct val="75000"/>
              <a:buFont typeface="Arial" panose="020B0604020202020204" pitchFamily="34" charset="0"/>
              <a:buChar char="•"/>
            </a:pPr>
            <a:r>
              <a:rPr lang="en" sz="1600" dirty="0"/>
              <a:t>Gatherings</a:t>
            </a:r>
            <a:endParaRPr sz="1600" dirty="0"/>
          </a:p>
          <a:p>
            <a:pPr marL="361950" lvl="0" indent="-285750" algn="l" rtl="0">
              <a:lnSpc>
                <a:spcPct val="115000"/>
              </a:lnSpc>
              <a:spcBef>
                <a:spcPts val="0"/>
              </a:spcBef>
              <a:spcAft>
                <a:spcPts val="0"/>
              </a:spcAft>
              <a:buClr>
                <a:srgbClr val="4696C8"/>
              </a:buClr>
              <a:buSzPct val="75000"/>
              <a:buFont typeface="Arial" panose="020B0604020202020204" pitchFamily="34" charset="0"/>
              <a:buChar char="•"/>
            </a:pPr>
            <a:r>
              <a:rPr lang="en" sz="1600" dirty="0"/>
              <a:t>Counter-demonstrations</a:t>
            </a:r>
            <a:endParaRPr sz="1600" dirty="0"/>
          </a:p>
          <a:p>
            <a:pPr marL="361950" lvl="0" indent="-285750" algn="l" rtl="0">
              <a:lnSpc>
                <a:spcPct val="115000"/>
              </a:lnSpc>
              <a:spcBef>
                <a:spcPts val="0"/>
              </a:spcBef>
              <a:spcAft>
                <a:spcPts val="0"/>
              </a:spcAft>
              <a:buClr>
                <a:srgbClr val="4696C8"/>
              </a:buClr>
              <a:buSzPct val="75000"/>
              <a:buFont typeface="Arial" panose="020B0604020202020204" pitchFamily="34" charset="0"/>
              <a:buChar char="•"/>
            </a:pPr>
            <a:r>
              <a:rPr lang="en" sz="1600" dirty="0"/>
              <a:t>Distributing leaflets/literature</a:t>
            </a:r>
            <a:endParaRPr sz="1600" dirty="0"/>
          </a:p>
          <a:p>
            <a:pPr marL="361950" lvl="0" indent="-285750" algn="l" rtl="0">
              <a:lnSpc>
                <a:spcPct val="115000"/>
              </a:lnSpc>
              <a:spcBef>
                <a:spcPts val="0"/>
              </a:spcBef>
              <a:spcAft>
                <a:spcPts val="0"/>
              </a:spcAft>
              <a:buClr>
                <a:srgbClr val="4696C8"/>
              </a:buClr>
              <a:buSzPct val="75000"/>
              <a:buFont typeface="Arial" panose="020B0604020202020204" pitchFamily="34" charset="0"/>
              <a:buChar char="•"/>
            </a:pPr>
            <a:r>
              <a:rPr lang="en" sz="1600" dirty="0"/>
              <a:t>Setting up a table or news rack to display materials</a:t>
            </a:r>
            <a:endParaRPr sz="1600" dirty="0"/>
          </a:p>
        </p:txBody>
      </p:sp>
      <p:pic>
        <p:nvPicPr>
          <p:cNvPr id="167" name="Google Shape;167;p30"/>
          <p:cNvPicPr preferRelativeResize="0"/>
          <p:nvPr/>
        </p:nvPicPr>
        <p:blipFill>
          <a:blip r:embed="rId4">
            <a:alphaModFix/>
          </a:blip>
          <a:stretch>
            <a:fillRect/>
          </a:stretch>
        </p:blipFill>
        <p:spPr>
          <a:xfrm>
            <a:off x="4308953" y="1366812"/>
            <a:ext cx="4438822" cy="27679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4" name="Google Shape;96;p2">
            <a:extLst>
              <a:ext uri="{FF2B5EF4-FFF2-40B4-BE49-F238E27FC236}">
                <a16:creationId xmlns:a16="http://schemas.microsoft.com/office/drawing/2014/main" id="{012219CF-1039-D24A-9C8E-EF9A391F9616}"/>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72" name="Google Shape;172;p31"/>
          <p:cNvSpPr txBox="1">
            <a:spLocks noGrp="1"/>
          </p:cNvSpPr>
          <p:nvPr>
            <p:ph type="title"/>
          </p:nvPr>
        </p:nvSpPr>
        <p:spPr>
          <a:xfrm>
            <a:off x="777600" y="536258"/>
            <a:ext cx="5485414" cy="642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r>
              <a:rPr lang="en" sz="4000" b="0" i="0" u="none" strike="noStrike" cap="none" dirty="0">
                <a:solidFill>
                  <a:srgbClr val="EE655E"/>
                </a:solidFill>
                <a:latin typeface="National Book" panose="02000503000000020004" pitchFamily="2" charset="77"/>
                <a:ea typeface="National Book" panose="02000503000000020004" pitchFamily="2" charset="77"/>
                <a:sym typeface="Calibri"/>
              </a:rPr>
              <a:t>What are the legal limits?</a:t>
            </a:r>
            <a:endParaRPr sz="4000" dirty="0">
              <a:solidFill>
                <a:srgbClr val="EE655E"/>
              </a:solidFill>
              <a:latin typeface="National Book" panose="02000503000000020004" pitchFamily="2" charset="77"/>
              <a:ea typeface="National Book" panose="02000503000000020004" pitchFamily="2" charset="77"/>
            </a:endParaRPr>
          </a:p>
        </p:txBody>
      </p:sp>
      <p:pic>
        <p:nvPicPr>
          <p:cNvPr id="173" name="Google Shape;173;p31"/>
          <p:cNvPicPr preferRelativeResize="0"/>
          <p:nvPr/>
        </p:nvPicPr>
        <p:blipFill rotWithShape="1">
          <a:blip r:embed="rId4">
            <a:alphaModFix/>
          </a:blip>
          <a:srcRect/>
          <a:stretch/>
        </p:blipFill>
        <p:spPr>
          <a:xfrm>
            <a:off x="1601229" y="1266260"/>
            <a:ext cx="5941541" cy="37901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4" name="Google Shape;96;p2">
            <a:extLst>
              <a:ext uri="{FF2B5EF4-FFF2-40B4-BE49-F238E27FC236}">
                <a16:creationId xmlns:a16="http://schemas.microsoft.com/office/drawing/2014/main" id="{005A87C0-013B-6D40-BE73-2B964D6F25CA}"/>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79" name="Google Shape;179;p32"/>
          <p:cNvSpPr txBox="1">
            <a:spLocks noGrp="1"/>
          </p:cNvSpPr>
          <p:nvPr>
            <p:ph type="title"/>
          </p:nvPr>
        </p:nvSpPr>
        <p:spPr>
          <a:xfrm>
            <a:off x="641989" y="569050"/>
            <a:ext cx="6695100" cy="1044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400"/>
              <a:buNone/>
            </a:pPr>
            <a:r>
              <a:rPr lang="en" sz="3300" dirty="0">
                <a:solidFill>
                  <a:srgbClr val="EE655E"/>
                </a:solidFill>
                <a:latin typeface="National Book" panose="02000503000000020004" pitchFamily="2" charset="77"/>
                <a:ea typeface="National Book" panose="02000503000000020004" pitchFamily="2" charset="77"/>
              </a:rPr>
              <a:t>Speech can be described as “protected” or “unprotected.”</a:t>
            </a:r>
            <a:r>
              <a:rPr lang="en" sz="3800" dirty="0">
                <a:solidFill>
                  <a:srgbClr val="EE655E"/>
                </a:solidFill>
                <a:latin typeface="National Book" panose="02000503000000020004" pitchFamily="2" charset="77"/>
                <a:ea typeface="National Book" panose="02000503000000020004" pitchFamily="2" charset="77"/>
              </a:rPr>
              <a:t> </a:t>
            </a:r>
            <a:endParaRPr sz="3800" dirty="0">
              <a:solidFill>
                <a:srgbClr val="EE655E"/>
              </a:solidFill>
              <a:latin typeface="National Book" panose="02000503000000020004" pitchFamily="2" charset="77"/>
              <a:ea typeface="National Book" panose="02000503000000020004" pitchFamily="2" charset="77"/>
            </a:endParaRPr>
          </a:p>
        </p:txBody>
      </p:sp>
      <p:sp>
        <p:nvSpPr>
          <p:cNvPr id="180" name="Google Shape;180;p32"/>
          <p:cNvSpPr txBox="1">
            <a:spLocks noGrp="1"/>
          </p:cNvSpPr>
          <p:nvPr>
            <p:ph type="body" idx="1"/>
          </p:nvPr>
        </p:nvSpPr>
        <p:spPr>
          <a:xfrm>
            <a:off x="776613" y="1613350"/>
            <a:ext cx="6425853" cy="34191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640"/>
              </a:spcBef>
              <a:spcAft>
                <a:spcPts val="0"/>
              </a:spcAft>
              <a:buClr>
                <a:srgbClr val="4696C8"/>
              </a:buClr>
              <a:buSzPct val="75000"/>
              <a:buChar char="●"/>
            </a:pPr>
            <a:endParaRPr lang="en" sz="2000" b="1" dirty="0"/>
          </a:p>
          <a:p>
            <a:pPr marL="457200" lvl="0" indent="-381000" algn="l" rtl="0">
              <a:lnSpc>
                <a:spcPct val="100000"/>
              </a:lnSpc>
              <a:spcBef>
                <a:spcPts val="640"/>
              </a:spcBef>
              <a:spcAft>
                <a:spcPts val="0"/>
              </a:spcAft>
              <a:buClr>
                <a:srgbClr val="4696C8"/>
              </a:buClr>
              <a:buSzPct val="75000"/>
              <a:buChar char="●"/>
            </a:pPr>
            <a:r>
              <a:rPr lang="en" sz="2000" b="1" dirty="0"/>
              <a:t>Protected speech</a:t>
            </a:r>
            <a:r>
              <a:rPr lang="en" sz="2000" dirty="0"/>
              <a:t> is protected by the First Amendment and </a:t>
            </a:r>
            <a:r>
              <a:rPr lang="en" sz="2000" i="1" dirty="0"/>
              <a:t>cannot </a:t>
            </a:r>
            <a:r>
              <a:rPr lang="en" sz="2000" dirty="0"/>
              <a:t>be restricted by the government.</a:t>
            </a:r>
            <a:endParaRPr sz="2000" dirty="0"/>
          </a:p>
          <a:p>
            <a:pPr marL="0" lvl="0" indent="0" algn="l" rtl="0">
              <a:lnSpc>
                <a:spcPct val="100000"/>
              </a:lnSpc>
              <a:spcBef>
                <a:spcPts val="640"/>
              </a:spcBef>
              <a:spcAft>
                <a:spcPts val="0"/>
              </a:spcAft>
              <a:buClr>
                <a:srgbClr val="4696C8"/>
              </a:buClr>
              <a:buSzPct val="75000"/>
              <a:buNone/>
            </a:pPr>
            <a:endParaRPr sz="2000" dirty="0"/>
          </a:p>
          <a:p>
            <a:pPr marL="457200" lvl="0" indent="-381000" algn="l" rtl="0">
              <a:lnSpc>
                <a:spcPct val="100000"/>
              </a:lnSpc>
              <a:spcBef>
                <a:spcPts val="640"/>
              </a:spcBef>
              <a:spcAft>
                <a:spcPts val="0"/>
              </a:spcAft>
              <a:buClr>
                <a:srgbClr val="4696C8"/>
              </a:buClr>
              <a:buSzPct val="75000"/>
              <a:buChar char="●"/>
            </a:pPr>
            <a:r>
              <a:rPr lang="en" sz="2000" b="1" dirty="0"/>
              <a:t>Unprotected speech</a:t>
            </a:r>
            <a:r>
              <a:rPr lang="en" sz="2000" dirty="0"/>
              <a:t> is not protected by the First Amendment and </a:t>
            </a:r>
            <a:r>
              <a:rPr lang="en" sz="2000" i="1" dirty="0"/>
              <a:t>can </a:t>
            </a:r>
            <a:r>
              <a:rPr lang="en" sz="2000" dirty="0"/>
              <a:t>be restricted by the government.  </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4" name="Google Shape;96;p2">
            <a:extLst>
              <a:ext uri="{FF2B5EF4-FFF2-40B4-BE49-F238E27FC236}">
                <a16:creationId xmlns:a16="http://schemas.microsoft.com/office/drawing/2014/main" id="{13325856-182C-7544-94CE-4901145F6135}"/>
              </a:ext>
            </a:extLst>
          </p:cNvPr>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85" name="Google Shape;185;p33"/>
          <p:cNvSpPr txBox="1">
            <a:spLocks noGrp="1"/>
          </p:cNvSpPr>
          <p:nvPr>
            <p:ph type="title"/>
          </p:nvPr>
        </p:nvSpPr>
        <p:spPr>
          <a:xfrm>
            <a:off x="724875" y="490600"/>
            <a:ext cx="3643200" cy="7455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SzPts val="1100"/>
              <a:buNone/>
            </a:pPr>
            <a:r>
              <a:rPr lang="en" sz="3300" dirty="0">
                <a:solidFill>
                  <a:srgbClr val="EE655E"/>
                </a:solidFill>
                <a:latin typeface="National Book" panose="02000503000000020004" pitchFamily="2" charset="77"/>
                <a:ea typeface="National Book" panose="02000503000000020004" pitchFamily="2" charset="77"/>
              </a:rPr>
              <a:t>Unprotected speech</a:t>
            </a:r>
            <a:endParaRPr dirty="0">
              <a:solidFill>
                <a:srgbClr val="EE655E"/>
              </a:solidFill>
              <a:latin typeface="National Book" panose="02000503000000020004" pitchFamily="2" charset="77"/>
              <a:ea typeface="National Book" panose="02000503000000020004" pitchFamily="2" charset="77"/>
            </a:endParaRPr>
          </a:p>
        </p:txBody>
      </p:sp>
      <p:sp>
        <p:nvSpPr>
          <p:cNvPr id="186" name="Google Shape;186;p33"/>
          <p:cNvSpPr txBox="1">
            <a:spLocks noGrp="1"/>
          </p:cNvSpPr>
          <p:nvPr>
            <p:ph type="body" idx="1"/>
          </p:nvPr>
        </p:nvSpPr>
        <p:spPr>
          <a:xfrm>
            <a:off x="724875" y="1199000"/>
            <a:ext cx="7886700" cy="3836463"/>
          </a:xfrm>
          <a:prstGeom prst="rect">
            <a:avLst/>
          </a:prstGeom>
          <a:noFill/>
          <a:ln>
            <a:noFill/>
          </a:ln>
        </p:spPr>
        <p:txBody>
          <a:bodyPr spcFirstLastPara="1" wrap="square" lIns="68550" tIns="34275" rIns="68550" bIns="34275" anchor="t" anchorCtr="0">
            <a:noAutofit/>
          </a:bodyPr>
          <a:lstStyle/>
          <a:p>
            <a:pPr marL="0" lvl="0" indent="0" algn="l" rtl="0">
              <a:lnSpc>
                <a:spcPct val="115000"/>
              </a:lnSpc>
              <a:spcBef>
                <a:spcPts val="750"/>
              </a:spcBef>
              <a:spcAft>
                <a:spcPts val="0"/>
              </a:spcAft>
              <a:buNone/>
            </a:pPr>
            <a:r>
              <a:rPr lang="en" sz="1800" b="1" dirty="0">
                <a:latin typeface="National Book Italic" panose="02000503000000020004" pitchFamily="2" charset="77"/>
                <a:ea typeface="National Book Italic" panose="02000503000000020004" pitchFamily="2" charset="77"/>
              </a:rPr>
              <a:t>Incitement</a:t>
            </a:r>
            <a:r>
              <a:rPr lang="en" sz="1800" dirty="0">
                <a:latin typeface="National Book" panose="02000503000000020004" pitchFamily="2" charset="77"/>
                <a:ea typeface="National Book" panose="02000503000000020004" pitchFamily="2" charset="77"/>
              </a:rPr>
              <a:t> - Speech that spurs people to imminent, lawless action</a:t>
            </a:r>
            <a:endParaRPr sz="1800" dirty="0">
              <a:latin typeface="National Book" panose="02000503000000020004" pitchFamily="2" charset="77"/>
              <a:ea typeface="National Book" panose="02000503000000020004" pitchFamily="2" charset="77"/>
            </a:endParaRPr>
          </a:p>
          <a:p>
            <a:pPr marL="0" lvl="0" indent="457200" algn="l" rtl="0">
              <a:lnSpc>
                <a:spcPct val="115000"/>
              </a:lnSpc>
              <a:spcBef>
                <a:spcPts val="750"/>
              </a:spcBef>
              <a:spcAft>
                <a:spcPts val="0"/>
              </a:spcAft>
              <a:buNone/>
            </a:pPr>
            <a:r>
              <a:rPr lang="en" sz="1800" i="1" dirty="0">
                <a:latin typeface="National Book Italic" panose="02000503000000020004" pitchFamily="2" charset="77"/>
                <a:ea typeface="National Book Italic" panose="02000503000000020004" pitchFamily="2" charset="77"/>
              </a:rPr>
              <a:t>“Let’s meet at the park to burn down that building tonight!”</a:t>
            </a:r>
            <a:endParaRPr sz="1800" i="1" dirty="0">
              <a:solidFill>
                <a:srgbClr val="FF0000"/>
              </a:solidFill>
              <a:latin typeface="National Book Italic" panose="02000503000000020004" pitchFamily="2" charset="77"/>
              <a:ea typeface="National Book Italic" panose="02000503000000020004" pitchFamily="2" charset="77"/>
            </a:endParaRPr>
          </a:p>
          <a:p>
            <a:pPr marL="0" lvl="0" indent="0" algn="l" rtl="0">
              <a:lnSpc>
                <a:spcPct val="115000"/>
              </a:lnSpc>
              <a:spcBef>
                <a:spcPts val="750"/>
              </a:spcBef>
              <a:spcAft>
                <a:spcPts val="0"/>
              </a:spcAft>
              <a:buNone/>
            </a:pPr>
            <a:r>
              <a:rPr lang="en" sz="1800" b="1" dirty="0">
                <a:latin typeface="National Book Italic" panose="02000503000000020004" pitchFamily="2" charset="77"/>
                <a:ea typeface="National Book Italic" panose="02000503000000020004" pitchFamily="2" charset="77"/>
              </a:rPr>
              <a:t>Harassment</a:t>
            </a:r>
            <a:r>
              <a:rPr lang="en" sz="1800" dirty="0">
                <a:latin typeface="National Book" panose="02000503000000020004" pitchFamily="2" charset="77"/>
                <a:ea typeface="National Book" panose="02000503000000020004" pitchFamily="2" charset="77"/>
              </a:rPr>
              <a:t> - Repeatedly targeting an individual</a:t>
            </a:r>
            <a:endParaRPr sz="1800" dirty="0">
              <a:latin typeface="National Book" panose="02000503000000020004" pitchFamily="2" charset="77"/>
              <a:ea typeface="National Book" panose="02000503000000020004" pitchFamily="2" charset="77"/>
            </a:endParaRPr>
          </a:p>
          <a:p>
            <a:pPr marL="0" lvl="0" indent="0" algn="l" rtl="0">
              <a:lnSpc>
                <a:spcPct val="115000"/>
              </a:lnSpc>
              <a:spcBef>
                <a:spcPts val="750"/>
              </a:spcBef>
              <a:spcAft>
                <a:spcPts val="0"/>
              </a:spcAft>
              <a:buNone/>
            </a:pPr>
            <a:r>
              <a:rPr lang="en" sz="1800" b="1" dirty="0">
                <a:latin typeface="National Book Italic" panose="02000503000000020004" pitchFamily="2" charset="77"/>
                <a:ea typeface="National Book Italic" panose="02000503000000020004" pitchFamily="2" charset="77"/>
              </a:rPr>
              <a:t>True threats and intimidation</a:t>
            </a:r>
            <a:r>
              <a:rPr lang="en" sz="1800" dirty="0">
                <a:latin typeface="National Book" panose="02000503000000020004" pitchFamily="2" charset="77"/>
                <a:ea typeface="National Book" panose="02000503000000020004" pitchFamily="2" charset="77"/>
              </a:rPr>
              <a:t> - </a:t>
            </a:r>
            <a:r>
              <a:rPr lang="en" sz="1800" dirty="0">
                <a:solidFill>
                  <a:srgbClr val="000000"/>
                </a:solidFill>
                <a:latin typeface="National Book" panose="02000503000000020004" pitchFamily="2" charset="77"/>
                <a:ea typeface="National Book" panose="02000503000000020004" pitchFamily="2" charset="77"/>
              </a:rPr>
              <a:t>Must be real and credible</a:t>
            </a:r>
            <a:endParaRPr sz="1800" dirty="0">
              <a:solidFill>
                <a:srgbClr val="000000"/>
              </a:solidFill>
              <a:latin typeface="National Book" panose="02000503000000020004" pitchFamily="2" charset="77"/>
              <a:ea typeface="National Book" panose="02000503000000020004" pitchFamily="2" charset="77"/>
            </a:endParaRPr>
          </a:p>
          <a:p>
            <a:pPr marL="0" lvl="0" indent="0" algn="l" rtl="0">
              <a:lnSpc>
                <a:spcPct val="115000"/>
              </a:lnSpc>
              <a:spcBef>
                <a:spcPts val="750"/>
              </a:spcBef>
              <a:spcAft>
                <a:spcPts val="0"/>
              </a:spcAft>
              <a:buNone/>
            </a:pPr>
            <a:r>
              <a:rPr lang="en" sz="1800" dirty="0">
                <a:solidFill>
                  <a:srgbClr val="FF0000"/>
                </a:solidFill>
                <a:latin typeface="National Book" panose="02000503000000020004" pitchFamily="2" charset="77"/>
                <a:ea typeface="National Book" panose="02000503000000020004" pitchFamily="2" charset="77"/>
              </a:rPr>
              <a:t>	</a:t>
            </a:r>
            <a:r>
              <a:rPr lang="en" sz="1800" i="1" dirty="0">
                <a:solidFill>
                  <a:srgbClr val="000000"/>
                </a:solidFill>
                <a:latin typeface="National Book Italic" panose="02000503000000020004" pitchFamily="2" charset="77"/>
                <a:ea typeface="National Book Italic" panose="02000503000000020004" pitchFamily="2" charset="77"/>
              </a:rPr>
              <a:t>“I’m going to come to your house and beat you up this weekend.”</a:t>
            </a:r>
            <a:endParaRPr sz="1800" i="1" dirty="0">
              <a:solidFill>
                <a:srgbClr val="000000"/>
              </a:solidFill>
              <a:latin typeface="National Book Italic" panose="02000503000000020004" pitchFamily="2" charset="77"/>
              <a:ea typeface="National Book Italic" panose="02000503000000020004" pitchFamily="2" charset="77"/>
            </a:endParaRPr>
          </a:p>
          <a:p>
            <a:pPr marL="0" lvl="0" indent="0" algn="l" rtl="0">
              <a:lnSpc>
                <a:spcPct val="115000"/>
              </a:lnSpc>
              <a:spcBef>
                <a:spcPts val="750"/>
              </a:spcBef>
              <a:spcAft>
                <a:spcPts val="0"/>
              </a:spcAft>
              <a:buNone/>
            </a:pPr>
            <a:r>
              <a:rPr lang="en" sz="1800" b="1" dirty="0">
                <a:latin typeface="National Book Italic" panose="02000503000000020004" pitchFamily="2" charset="77"/>
                <a:ea typeface="National Book Italic" panose="02000503000000020004" pitchFamily="2" charset="77"/>
              </a:rPr>
              <a:t>Obscenity</a:t>
            </a:r>
            <a:endParaRPr sz="1800" dirty="0">
              <a:latin typeface="National Book" panose="02000503000000020004" pitchFamily="2" charset="77"/>
              <a:ea typeface="National Book" panose="02000503000000020004" pitchFamily="2" charset="77"/>
            </a:endParaRPr>
          </a:p>
          <a:p>
            <a:pPr marL="0" lvl="0" indent="0" algn="l" rtl="0">
              <a:lnSpc>
                <a:spcPct val="115000"/>
              </a:lnSpc>
              <a:spcBef>
                <a:spcPts val="750"/>
              </a:spcBef>
              <a:spcAft>
                <a:spcPts val="0"/>
              </a:spcAft>
              <a:buNone/>
            </a:pPr>
            <a:r>
              <a:rPr lang="en" sz="1800" b="1" dirty="0">
                <a:latin typeface="National Book Italic" panose="02000503000000020004" pitchFamily="2" charset="77"/>
                <a:ea typeface="National Book Italic" panose="02000503000000020004" pitchFamily="2" charset="77"/>
              </a:rPr>
              <a:t>Defamation</a:t>
            </a:r>
            <a:r>
              <a:rPr lang="en" sz="1800" dirty="0">
                <a:latin typeface="National Book" panose="02000503000000020004" pitchFamily="2" charset="77"/>
                <a:ea typeface="National Book" panose="02000503000000020004" pitchFamily="2" charset="77"/>
              </a:rPr>
              <a:t> (Libel and slander)</a:t>
            </a:r>
            <a:endParaRPr sz="1800" dirty="0">
              <a:latin typeface="National Book" panose="02000503000000020004" pitchFamily="2" charset="77"/>
              <a:ea typeface="National Book" panose="02000503000000020004" pitchFamily="2" charset="77"/>
            </a:endParaRPr>
          </a:p>
          <a:p>
            <a:pPr marL="0" lvl="0" indent="0" algn="l" rtl="0">
              <a:lnSpc>
                <a:spcPct val="115000"/>
              </a:lnSpc>
              <a:spcBef>
                <a:spcPts val="750"/>
              </a:spcBef>
              <a:spcAft>
                <a:spcPts val="0"/>
              </a:spcAft>
              <a:buNone/>
            </a:pPr>
            <a:r>
              <a:rPr lang="en" sz="1800" b="1" dirty="0">
                <a:latin typeface="National Book Italic" panose="02000503000000020004" pitchFamily="2" charset="77"/>
                <a:ea typeface="National Book Italic" panose="02000503000000020004" pitchFamily="2" charset="77"/>
              </a:rPr>
              <a:t>Fraud, perjury, blackmail</a:t>
            </a:r>
            <a:endParaRPr sz="1800" b="1" dirty="0">
              <a:latin typeface="National Book Italic" panose="02000503000000020004" pitchFamily="2" charset="77"/>
              <a:ea typeface="National Book Italic" panose="02000503000000020004" pitchFamily="2" charset="77"/>
            </a:endParaRPr>
          </a:p>
        </p:txBody>
      </p:sp>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A524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1177</Words>
  <Application>Microsoft Macintosh PowerPoint</Application>
  <PresentationFormat>On-screen Show (16:9)</PresentationFormat>
  <Paragraphs>129</Paragraphs>
  <Slides>22</Slides>
  <Notes>22</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Lato Light</vt:lpstr>
      <vt:lpstr>National Bold</vt:lpstr>
      <vt:lpstr>National Book</vt:lpstr>
      <vt:lpstr>National Book Italic</vt:lpstr>
      <vt:lpstr>National Light</vt:lpstr>
      <vt:lpstr>Office Theme</vt:lpstr>
      <vt:lpstr>RIGHT TO PROTEST</vt:lpstr>
      <vt:lpstr>PowerPoint Presentation</vt:lpstr>
      <vt:lpstr>First Amendment guarantees</vt:lpstr>
      <vt:lpstr>The right to protest includes three of the five First Amendment rights.</vt:lpstr>
      <vt:lpstr>Freedom of speech is closely tied with the right to protest.</vt:lpstr>
      <vt:lpstr>Legal forms of protest</vt:lpstr>
      <vt:lpstr>What are the legal limits?</vt:lpstr>
      <vt:lpstr>Speech can be described as “protected” or “unprotected.” </vt:lpstr>
      <vt:lpstr>Unprotected speech</vt:lpstr>
      <vt:lpstr>Time, place, and manner restrictions</vt:lpstr>
      <vt:lpstr>Limitations of legal protest</vt:lpstr>
      <vt:lpstr>Limitations of legal protest</vt:lpstr>
      <vt:lpstr>When exercising your right to protest, make sure you are doing so legally.</vt:lpstr>
      <vt:lpstr>Controversial forms of protest: Offensive demonstrations </vt:lpstr>
      <vt:lpstr>Controversial forms of protest: Offensive demonstrations </vt:lpstr>
      <vt:lpstr>Controversial forms of protest:  Offensive demonstrations</vt:lpstr>
      <vt:lpstr>Controversial forms of protest:  Flag burning</vt:lpstr>
      <vt:lpstr>Controversial forms of protest:  Flag burning</vt:lpstr>
      <vt:lpstr>Controversial forms of protest: Disrupting events</vt:lpstr>
      <vt:lpstr>Controversial forms of protest: Disrupting events</vt:lpstr>
      <vt:lpstr>Key 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 to Protest</dc:title>
  <cp:lastModifiedBy>Microsoft Office User</cp:lastModifiedBy>
  <cp:revision>10</cp:revision>
  <dcterms:modified xsi:type="dcterms:W3CDTF">2021-08-05T20:58:19Z</dcterms:modified>
</cp:coreProperties>
</file>